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1"/>
  </p:notesMasterIdLst>
  <p:sldIdLst>
    <p:sldId id="280" r:id="rId2"/>
    <p:sldId id="264" r:id="rId3"/>
    <p:sldId id="279" r:id="rId4"/>
    <p:sldId id="268" r:id="rId5"/>
    <p:sldId id="265" r:id="rId6"/>
    <p:sldId id="277" r:id="rId7"/>
    <p:sldId id="270" r:id="rId8"/>
    <p:sldId id="267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70" autoAdjust="0"/>
    <p:restoredTop sz="94670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3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image" Target="../media/image4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69010043041606"/>
          <c:y val="2.3131672597864798E-2"/>
          <c:w val="0.85796269727403163"/>
          <c:h val="0.79537366548042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9CC00"/>
            </a:solidFill>
            <a:ln w="2919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99CC00" mc:Ignorable="a14" a14:legacySpreadsheetColorIndex="50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5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91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2184950548424466E-2"/>
                  <c:y val="-7.229320852343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736772917514872E-2"/>
                  <c:y val="-2.5302949861061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53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551214.30000000005</c:v>
                </c:pt>
                <c:pt idx="1">
                  <c:v>546413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33CCCC" mc:Ignorable="a14" a14:legacySpreadsheetColorIndex="2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9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639493350989728"/>
                  <c:y val="7.1775744828963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64275686829302E-3"/>
                  <c:y val="-2.872928343436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53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Sheet1!$B$3:$C$3</c:f>
              <c:numCache>
                <c:formatCode>#,##0.0</c:formatCode>
                <c:ptCount val="2"/>
                <c:pt idx="0">
                  <c:v>556263.69999999995</c:v>
                </c:pt>
                <c:pt idx="1">
                  <c:v>530408.19999999995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3366FF"/>
            </a:solidFill>
            <a:ln w="29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199361169275214"/>
                  <c:y val="2.8776359500084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00420402239075E-2"/>
                  <c:y val="-1.29762493197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53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Sheet1!$B$4:$C$4</c:f>
              <c:numCache>
                <c:formatCode>#,##0.0</c:formatCode>
                <c:ptCount val="2"/>
                <c:pt idx="0">
                  <c:v>-5049.3999999999069</c:v>
                </c:pt>
                <c:pt idx="1">
                  <c:v>16004.800000000047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8788864"/>
        <c:axId val="98790400"/>
        <c:axId val="0"/>
      </c:bar3DChart>
      <c:catAx>
        <c:axId val="9878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790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790400"/>
        <c:scaling>
          <c:orientation val="minMax"/>
        </c:scaling>
        <c:delete val="0"/>
        <c:axPos val="l"/>
        <c:majorGridlines>
          <c:spPr>
            <a:ln w="2918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29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788864"/>
        <c:crosses val="autoZero"/>
        <c:crossBetween val="between"/>
      </c:valAx>
      <c:spPr>
        <a:noFill/>
        <a:ln w="23353">
          <a:noFill/>
        </a:ln>
      </c:spPr>
    </c:plotArea>
    <c:legend>
      <c:legendPos val="r"/>
      <c:layout>
        <c:manualLayout>
          <c:xMode val="edge"/>
          <c:yMode val="edge"/>
          <c:x val="0.14195198315665958"/>
          <c:y val="0.92778638258452983"/>
          <c:w val="0.83523449730243382"/>
          <c:h val="6.4364057433997202E-2"/>
        </c:manualLayout>
      </c:layout>
      <c:overlay val="0"/>
      <c:spPr>
        <a:noFill/>
        <a:ln w="2918">
          <a:solidFill>
            <a:schemeClr val="tx1"/>
          </a:solidFill>
          <a:prstDash val="solid"/>
        </a:ln>
      </c:spPr>
      <c:txPr>
        <a:bodyPr/>
        <a:lstStyle/>
        <a:p>
          <a:pPr>
            <a:defRPr sz="1397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9999"/>
      </a:srgbClr>
    </a:solidFill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69010043041606"/>
          <c:y val="2.3131672597864798E-2"/>
          <c:w val="0.85796269727403163"/>
          <c:h val="0.79537366548042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339966" mc:Ignorable="a14" a14:legacySpreadsheetColorIndex="57"/>
                </a:gs>
                <a:gs pos="50000">
                  <a:srgbClr xmlns:mc="http://schemas.openxmlformats.org/markup-compatibility/2006" xmlns:a14="http://schemas.microsoft.com/office/drawing/2010/main" val="000000" mc:Ignorable="a14" a14:legacySpreadsheetColorIndex="57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339966" mc:Ignorable="a14" a14:legacySpreadsheetColorIndex="57"/>
                </a:gs>
              </a:gsLst>
              <a:lin ang="0" scaled="1"/>
            </a:gradFill>
            <a:ln w="300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1983919244475691E-2"/>
                  <c:y val="-7.8457806248315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627509684730058E-3"/>
                  <c:y val="-4.392767378740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47924676403411E-2"/>
                  <c:y val="2.993896353199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041">
                <a:noFill/>
              </a:ln>
            </c:spPr>
            <c:txPr>
              <a:bodyPr/>
              <a:lstStyle/>
              <a:p>
                <a:pPr>
                  <a:defRPr sz="113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454718.08899999998</c:v>
                </c:pt>
                <c:pt idx="1">
                  <c:v>465777.64</c:v>
                </c:pt>
                <c:pt idx="2">
                  <c:v>-11059.551000000036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6699FF" mc:Ignorable="a14" a14:legacySpreadsheetColorIndex="2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00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6043063873691595E-2"/>
                  <c:y val="-8.277715967355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9201063417378"/>
                  <c:y val="4.24482470044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15585679736598E-2"/>
                  <c:y val="-8.8478339640660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041">
                <a:noFill/>
              </a:ln>
            </c:spPr>
            <c:txPr>
              <a:bodyPr/>
              <a:lstStyle/>
              <a:p>
                <a:pPr>
                  <a:defRPr sz="113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546413</c:v>
                </c:pt>
                <c:pt idx="1">
                  <c:v>530408.19999999995</c:v>
                </c:pt>
                <c:pt idx="2">
                  <c:v>16004.800000000047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8541568"/>
        <c:axId val="98543104"/>
        <c:axId val="0"/>
      </c:bar3DChart>
      <c:catAx>
        <c:axId val="9854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54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543104"/>
        <c:scaling>
          <c:orientation val="minMax"/>
        </c:scaling>
        <c:delete val="0"/>
        <c:axPos val="l"/>
        <c:majorGridlines>
          <c:spPr>
            <a:ln w="3004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0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541568"/>
        <c:crosses val="autoZero"/>
        <c:crossBetween val="between"/>
      </c:valAx>
      <c:spPr>
        <a:noFill/>
        <a:ln w="24041">
          <a:noFill/>
        </a:ln>
      </c:spPr>
    </c:plotArea>
    <c:legend>
      <c:legendPos val="r"/>
      <c:layout>
        <c:manualLayout>
          <c:xMode val="edge"/>
          <c:yMode val="edge"/>
          <c:x val="0.14817972982734956"/>
          <c:y val="0.89471259230883826"/>
          <c:w val="0.55685805100050567"/>
          <c:h val="8.366520875941226E-2"/>
        </c:manualLayout>
      </c:layout>
      <c:overlay val="0"/>
      <c:spPr>
        <a:noFill/>
        <a:ln w="3004">
          <a:solidFill>
            <a:schemeClr val="tx1"/>
          </a:solidFill>
          <a:prstDash val="solid"/>
        </a:ln>
      </c:spPr>
      <c:txPr>
        <a:bodyPr/>
        <a:lstStyle/>
        <a:p>
          <a:pPr>
            <a:defRPr sz="1439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17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4"/>
      <c:rotY val="20"/>
      <c:depthPercent val="500"/>
      <c:rAngAx val="1"/>
    </c:view3D>
    <c:floor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>
          <a:noFill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0.12064173870598964"/>
          <c:y val="4.9942354203415106E-2"/>
          <c:w val="0.9027921406411582"/>
          <c:h val="0.74866310160427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339966"/>
            </a:solidFill>
            <a:ln w="27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6372999550227574"/>
                  <c:y val="-0.17107467570248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863786525015705"/>
                  <c:y val="-0.17543705147075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60418848167539263"/>
                  <c:y val="9.1569767441860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77">
                <a:noFill/>
              </a:ln>
            </c:spPr>
            <c:txPr>
              <a:bodyPr/>
              <a:lstStyle/>
              <a:p>
                <a:pPr>
                  <a:defRPr sz="102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83310.600000000006</c:v>
                </c:pt>
                <c:pt idx="1">
                  <c:v>468175.1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999FF"/>
            </a:solidFill>
            <a:ln w="27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715473533980269"/>
                  <c:y val="-0.18261121479119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032968004536761"/>
                  <c:y val="-0.17559175973042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6712041884816754"/>
                  <c:y val="0.2529069767441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77">
                <a:noFill/>
              </a:ln>
            </c:spPr>
            <c:txPr>
              <a:bodyPr/>
              <a:lstStyle/>
              <a:p>
                <a:pPr>
                  <a:defRPr sz="102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Sheet1!$B$3:$C$3</c:f>
              <c:numCache>
                <c:formatCode>#,##0.0</c:formatCode>
                <c:ptCount val="2"/>
                <c:pt idx="0">
                  <c:v>83645.899999999994</c:v>
                </c:pt>
                <c:pt idx="1">
                  <c:v>463238.5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07104896"/>
        <c:axId val="100745600"/>
        <c:axId val="0"/>
      </c:bar3DChart>
      <c:catAx>
        <c:axId val="10710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7561">
            <a:noFill/>
          </a:ln>
        </c:spPr>
        <c:txPr>
          <a:bodyPr rot="0" vert="horz"/>
          <a:lstStyle/>
          <a:p>
            <a:pPr>
              <a:defRPr sz="93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745600"/>
        <c:crosses val="autoZero"/>
        <c:auto val="1"/>
        <c:lblAlgn val="ctr"/>
        <c:lblOffset val="100"/>
        <c:noMultiLvlLbl val="0"/>
      </c:catAx>
      <c:valAx>
        <c:axId val="100745600"/>
        <c:scaling>
          <c:orientation val="minMax"/>
        </c:scaling>
        <c:delete val="0"/>
        <c:axPos val="l"/>
        <c:majorGridlines>
          <c:spPr>
            <a:ln w="2520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2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10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842935540859594"/>
          <c:y val="0.88081398536891209"/>
          <c:w val="0.10840464477013782"/>
          <c:h val="7.1749195322871009E-2"/>
        </c:manualLayout>
      </c:layout>
      <c:overlay val="0"/>
      <c:spPr>
        <a:noFill/>
        <a:ln w="2710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862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7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77088948787061"/>
          <c:y val="0.18045112781954886"/>
          <c:w val="0.72147349505840075"/>
          <c:h val="0.479699248120300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CC00"/>
            </a:solidFill>
            <a:ln w="897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CC99FF"/>
              </a:solidFill>
              <a:ln w="897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008080"/>
              </a:solidFill>
              <a:ln w="8977">
                <a:solidFill>
                  <a:srgbClr val="000000"/>
                </a:solidFill>
                <a:prstDash val="solid"/>
              </a:ln>
            </c:spPr>
          </c:dPt>
          <c:dLbls>
            <c:numFmt formatCode="0.0%" sourceLinked="0"/>
            <c:spPr>
              <a:noFill/>
              <a:ln w="17953">
                <a:noFill/>
              </a:ln>
            </c:spPr>
            <c:txPr>
              <a:bodyPr/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  от других бюджетов</c:v>
                </c:pt>
              </c:strCache>
            </c:strRef>
          </c:cat>
          <c:val>
            <c:numRef>
              <c:f>Sheet1!$B$2:$D$2</c:f>
              <c:numCache>
                <c:formatCode>#,##0.00</c:formatCode>
                <c:ptCount val="3"/>
                <c:pt idx="0">
                  <c:v>65933</c:v>
                </c:pt>
                <c:pt idx="1">
                  <c:v>17712.900000000001</c:v>
                </c:pt>
                <c:pt idx="2">
                  <c:v>463238.5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95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77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77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77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566934503711717"/>
          <c:y val="0.87368416298992491"/>
          <c:w val="0.71069185048615413"/>
          <c:h val="0.12631583701007509"/>
        </c:manualLayout>
      </c:layout>
      <c:overlay val="0"/>
      <c:spPr>
        <a:noFill/>
        <a:ln w="2244">
          <a:solidFill>
            <a:srgbClr val="000000"/>
          </a:solidFill>
          <a:prstDash val="solid"/>
        </a:ln>
      </c:spPr>
      <c:txPr>
        <a:bodyPr/>
        <a:lstStyle/>
        <a:p>
          <a:pPr>
            <a:defRPr sz="77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167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101845632"/>
        <c:axId val="101847424"/>
        <c:axId val="58063936"/>
      </c:bar3DChart>
      <c:catAx>
        <c:axId val="10184563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9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1847424"/>
        <c:crosses val="autoZero"/>
        <c:auto val="1"/>
        <c:lblAlgn val="ctr"/>
        <c:lblOffset val="100"/>
        <c:tickMarkSkip val="1"/>
        <c:noMultiLvlLbl val="0"/>
      </c:catAx>
      <c:valAx>
        <c:axId val="101847424"/>
        <c:scaling>
          <c:orientation val="minMax"/>
        </c:scaling>
        <c:delete val="0"/>
        <c:axPos val="l"/>
        <c:majorGridlines>
          <c:spPr>
            <a:ln w="2931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29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1845632"/>
        <c:crosses val="autoZero"/>
        <c:crossBetween val="between"/>
      </c:valAx>
      <c:serAx>
        <c:axId val="5806393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9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1847424"/>
        <c:crosses val="autoZero"/>
        <c:tickMarkSkip val="1"/>
      </c:serAx>
      <c:spPr>
        <a:noFill/>
        <a:ln w="23451">
          <a:noFill/>
        </a:ln>
      </c:spPr>
    </c:plotArea>
    <c:legend>
      <c:legendPos val="r"/>
      <c:layout>
        <c:manualLayout>
          <c:xMode val="edge"/>
          <c:yMode val="edge"/>
          <c:x val="0.84660421545667452"/>
          <c:y val="0.36729857819905215"/>
          <c:w val="0.14871194379391101"/>
          <c:h val="0.26777251184834122"/>
        </c:manualLayout>
      </c:layout>
      <c:overlay val="0"/>
      <c:spPr>
        <a:noFill/>
        <a:ln w="2931">
          <a:solidFill>
            <a:schemeClr val="tx1"/>
          </a:solidFill>
          <a:prstDash val="solid"/>
        </a:ln>
      </c:spPr>
      <c:txPr>
        <a:bodyPr/>
        <a:lstStyle/>
        <a:p>
          <a:pPr>
            <a:defRPr sz="152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100"/>
      <c:rAngAx val="1"/>
    </c:view3D>
    <c:floor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791762861640368"/>
          <c:y val="2.4258317761608625E-2"/>
          <c:w val="0.78987341772151898"/>
          <c:h val="0.723437499999999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CC99FF"/>
            </a:solidFill>
            <a:ln w="8633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7266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Лист1!$B$4:$B$5</c:f>
              <c:numCache>
                <c:formatCode>#,##0.0</c:formatCode>
                <c:ptCount val="2"/>
                <c:pt idx="0">
                  <c:v>142156</c:v>
                </c:pt>
                <c:pt idx="1">
                  <c:v>142156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CCFF"/>
            </a:solidFill>
            <a:ln w="863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2.0184858016900764E-4"/>
                  <c:y val="-1.855910198725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266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Лист1!$C$4:$C$5</c:f>
              <c:numCache>
                <c:formatCode>#,##0.0</c:formatCode>
                <c:ptCount val="2"/>
                <c:pt idx="0">
                  <c:v>155981.9</c:v>
                </c:pt>
                <c:pt idx="1">
                  <c:v>154910.9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8080"/>
            </a:solidFill>
            <a:ln w="8633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solidFill>
                <a:srgbClr val="FF8080"/>
              </a:solidFill>
              <a:ln w="17266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Лист1!$D$4:$D$5</c:f>
              <c:numCache>
                <c:formatCode>#,##0.0</c:formatCode>
                <c:ptCount val="2"/>
                <c:pt idx="0">
                  <c:v>169646.9</c:v>
                </c:pt>
                <c:pt idx="1">
                  <c:v>165781.4</c:v>
                </c:pt>
              </c:numCache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339966"/>
            </a:solidFill>
            <a:ln w="17266">
              <a:noFill/>
            </a:ln>
          </c:spPr>
          <c:invertIfNegative val="0"/>
          <c:dLbls>
            <c:dLbl>
              <c:idx val="0"/>
              <c:layout>
                <c:manualLayout>
                  <c:x val="4.7359657861354619E-2"/>
                  <c:y val="-9.6993097217014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868316076808394E-2"/>
                  <c:y val="-9.598910813231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266">
                <a:noFill/>
              </a:ln>
            </c:spPr>
            <c:txPr>
              <a:bodyPr/>
              <a:lstStyle/>
              <a:p>
                <a:pPr>
                  <a:defRPr sz="81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Лист1!$E$4:$E$5</c:f>
              <c:numCache>
                <c:formatCode>#,##0.0</c:formatCode>
                <c:ptCount val="2"/>
                <c:pt idx="0">
                  <c:v>390.2</c:v>
                </c:pt>
                <c:pt idx="1">
                  <c:v>390.2</c:v>
                </c:pt>
              </c:numCache>
            </c:numRef>
          </c:val>
        </c:ser>
        <c:ser>
          <c:idx val="4"/>
          <c:order val="4"/>
          <c:tx>
            <c:strRef>
              <c:f>Лист1!$F$3</c:f>
              <c:strCache>
                <c:ptCount val="1"/>
              </c:strCache>
            </c:strRef>
          </c:tx>
          <c:spPr>
            <a:solidFill>
              <a:srgbClr val="FFFFFF"/>
            </a:solidFill>
            <a:ln w="17266">
              <a:noFill/>
            </a:ln>
          </c:spPr>
          <c:invertIfNegative val="0"/>
          <c:dLbls>
            <c:dLbl>
              <c:idx val="0"/>
              <c:layout>
                <c:manualLayout>
                  <c:x val="0.33809925690816162"/>
                  <c:y val="-0.11357746948298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138920319422623E-2"/>
                  <c:y val="-0.11357746948298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266">
                <a:noFill/>
              </a:ln>
            </c:spPr>
            <c:txPr>
              <a:bodyPr/>
              <a:lstStyle/>
              <a:p>
                <a:pPr>
                  <a:defRPr sz="81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Лист1!$F$4:$F$5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84064"/>
        <c:axId val="36594048"/>
        <c:axId val="0"/>
      </c:bar3DChart>
      <c:catAx>
        <c:axId val="3658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61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659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594048"/>
        <c:scaling>
          <c:orientation val="minMax"/>
        </c:scaling>
        <c:delete val="1"/>
        <c:axPos val="l"/>
        <c:majorGridlines>
          <c:spPr>
            <a:ln w="2158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crossAx val="36584064"/>
        <c:crosses val="autoZero"/>
        <c:crossBetween val="between"/>
      </c:valAx>
      <c:spPr>
        <a:noFill/>
        <a:ln w="17266">
          <a:noFill/>
        </a:ln>
      </c:spPr>
    </c:plotArea>
    <c:legend>
      <c:legendPos val="b"/>
      <c:layout>
        <c:manualLayout>
          <c:xMode val="edge"/>
          <c:yMode val="edge"/>
          <c:x val="0.11518993270119783"/>
          <c:y val="0.95781257290869737"/>
          <c:w val="0.79873414157849343"/>
          <c:h val="3.437497167575787E-2"/>
        </c:manualLayout>
      </c:layout>
      <c:overlay val="0"/>
      <c:spPr>
        <a:solidFill>
          <a:srgbClr val="FFFFFF"/>
        </a:solidFill>
        <a:ln w="2158">
          <a:solidFill>
            <a:srgbClr val="000000"/>
          </a:solidFill>
          <a:prstDash val="solid"/>
        </a:ln>
      </c:spPr>
      <c:txPr>
        <a:bodyPr/>
        <a:lstStyle/>
        <a:p>
          <a:pPr>
            <a:defRPr sz="74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5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2"/>
      <c:rotY val="20"/>
      <c:depthPercent val="100"/>
      <c:rAngAx val="1"/>
    </c:view3D>
    <c:floor>
      <c:thickness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CC99FF"/>
            </a:solidFill>
            <a:ln w="300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Sheet1!$B$2:$J$2</c:f>
              <c:numCache>
                <c:formatCode>#,##0.0</c:formatCode>
                <c:ptCount val="9"/>
                <c:pt idx="0">
                  <c:v>79701.899999999994</c:v>
                </c:pt>
                <c:pt idx="1">
                  <c:v>361.3</c:v>
                </c:pt>
                <c:pt idx="2">
                  <c:v>5281.6</c:v>
                </c:pt>
                <c:pt idx="3">
                  <c:v>4866.8999999999996</c:v>
                </c:pt>
                <c:pt idx="4">
                  <c:v>182399.6</c:v>
                </c:pt>
                <c:pt idx="5">
                  <c:v>225911.4</c:v>
                </c:pt>
                <c:pt idx="6">
                  <c:v>12093.4</c:v>
                </c:pt>
                <c:pt idx="7">
                  <c:v>44417.599999999999</c:v>
                </c:pt>
                <c:pt idx="8">
                  <c:v>1230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339966"/>
            </a:solidFill>
            <a:ln w="300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Sheet1!$B$3:$J$3</c:f>
              <c:numCache>
                <c:formatCode>#,##0.0</c:formatCode>
                <c:ptCount val="9"/>
                <c:pt idx="0">
                  <c:v>75388.2</c:v>
                </c:pt>
                <c:pt idx="1">
                  <c:v>361.3</c:v>
                </c:pt>
                <c:pt idx="2">
                  <c:v>5157.8999999999996</c:v>
                </c:pt>
                <c:pt idx="3">
                  <c:v>4866.8999999999996</c:v>
                </c:pt>
                <c:pt idx="4">
                  <c:v>166431.79999999999</c:v>
                </c:pt>
                <c:pt idx="5">
                  <c:v>223867.8</c:v>
                </c:pt>
                <c:pt idx="6">
                  <c:v>12093.4</c:v>
                </c:pt>
                <c:pt idx="7">
                  <c:v>41011</c:v>
                </c:pt>
                <c:pt idx="8">
                  <c:v>1230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6718848"/>
        <c:axId val="36732928"/>
        <c:axId val="101812864"/>
      </c:bar3DChart>
      <c:catAx>
        <c:axId val="3671884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spPr>
          <a:ln w="2998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3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673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732928"/>
        <c:scaling>
          <c:orientation val="minMax"/>
          <c:max val="300000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ln w="29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6718848"/>
        <c:crosses val="autoZero"/>
        <c:crossBetween val="between"/>
      </c:valAx>
      <c:serAx>
        <c:axId val="101812864"/>
        <c:scaling>
          <c:orientation val="minMax"/>
        </c:scaling>
        <c:delete val="1"/>
        <c:axPos val="b"/>
        <c:majorTickMark val="out"/>
        <c:minorTickMark val="none"/>
        <c:tickLblPos val="nextTo"/>
        <c:crossAx val="36732928"/>
        <c:crosses val="autoZero"/>
      </c:serAx>
      <c:spPr>
        <a:noFill/>
        <a:ln w="24036">
          <a:noFill/>
        </a:ln>
      </c:spPr>
    </c:plotArea>
    <c:legend>
      <c:legendPos val="r"/>
      <c:layout>
        <c:manualLayout>
          <c:xMode val="edge"/>
          <c:yMode val="edge"/>
          <c:x val="0.19640975198482399"/>
          <c:y val="0.16638367809454441"/>
          <c:w val="0.68109817413756757"/>
          <c:h val="4.2444839898958392E-2"/>
        </c:manualLayout>
      </c:layout>
      <c:overlay val="0"/>
      <c:spPr>
        <a:noFill/>
        <a:ln w="23983">
          <a:noFill/>
        </a:ln>
      </c:spPr>
      <c:txPr>
        <a:bodyPr/>
        <a:lstStyle/>
        <a:p>
          <a:pPr>
            <a:defRPr sz="1273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245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86746987951807E-2"/>
          <c:y val="0.26595744680851063"/>
          <c:w val="0.6469879518072289"/>
          <c:h val="0.5664893617021277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599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9900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59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0066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599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599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9CC00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969696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9277108433734945E-2"/>
                  <c:y val="7.65242004181062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819277108433734"/>
                  <c:y val="8.134449888856844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8192771084337371E-3"/>
                  <c:y val="-0.11825171794100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653718673623468"/>
                  <c:y val="2.52117585380228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5884071017826404"/>
                  <c:y val="-0.1030069178846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9097103530910095E-2"/>
                  <c:y val="2.77926905360360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8142627256454063E-2"/>
                  <c:y val="5.64611908849100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25301204819276"/>
                  <c:y val="0.228723404255319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602409638554215"/>
                  <c:y val="0.343085106382978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755">
                <a:noFill/>
              </a:ln>
            </c:spPr>
            <c:txPr>
              <a:bodyPr/>
              <a:lstStyle/>
              <a:p>
                <a:pPr>
                  <a:defRPr sz="126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Sheet1!$B$1:$J$1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Sheet1!$B$2:$J$2</c:f>
              <c:numCache>
                <c:formatCode>#,##0.00</c:formatCode>
                <c:ptCount val="9"/>
                <c:pt idx="0">
                  <c:v>75388.2</c:v>
                </c:pt>
                <c:pt idx="1">
                  <c:v>361.3</c:v>
                </c:pt>
                <c:pt idx="2">
                  <c:v>5157.8999999999996</c:v>
                </c:pt>
                <c:pt idx="3">
                  <c:v>4866.8999999999996</c:v>
                </c:pt>
                <c:pt idx="4">
                  <c:v>166431.79999999999</c:v>
                </c:pt>
                <c:pt idx="5">
                  <c:v>223867.8</c:v>
                </c:pt>
                <c:pt idx="6">
                  <c:v>12093.4</c:v>
                </c:pt>
                <c:pt idx="7">
                  <c:v>41011</c:v>
                </c:pt>
                <c:pt idx="8">
                  <c:v>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755">
          <a:noFill/>
        </a:ln>
      </c:spPr>
    </c:plotArea>
    <c:legend>
      <c:legendPos val="r"/>
      <c:layout>
        <c:manualLayout>
          <c:xMode val="edge"/>
          <c:yMode val="edge"/>
          <c:x val="0.67710844709907281"/>
          <c:y val="5.3191477316152848E-2"/>
          <c:w val="0.31204814128879865"/>
          <c:h val="0.80319161885135704"/>
        </c:manualLayout>
      </c:layout>
      <c:overlay val="0"/>
      <c:spPr>
        <a:noFill/>
        <a:ln w="3344">
          <a:solidFill>
            <a:srgbClr val="000000"/>
          </a:solidFill>
          <a:prstDash val="solid"/>
        </a:ln>
      </c:spPr>
      <c:txPr>
        <a:bodyPr/>
        <a:lstStyle/>
        <a:p>
          <a:pPr>
            <a:defRPr sz="969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198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EA47FA8-3A4C-47CC-9236-3E5004EC6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8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6B4BA8C-962A-4754-BE8D-ADB1A16E9DFC}" type="slidenum">
              <a:rPr lang="ru-RU" smtClean="0">
                <a:latin typeface="Arial" charset="0"/>
              </a:rPr>
              <a:pPr eaLnBrk="1" hangingPunct="1"/>
              <a:t>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64108E9-A1A3-40D8-ACDF-653F043AF0F2}" type="slidenum">
              <a:rPr lang="ru-RU" sz="1200">
                <a:latin typeface="Arial" charset="0"/>
              </a:rPr>
              <a:pPr algn="r" eaLnBrk="1" hangingPunct="1"/>
              <a:t>3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1C4B153-6CDC-4AAF-BBEE-252164870BFD}" type="slidenum">
              <a:rPr lang="ru-RU" sz="1200">
                <a:latin typeface="Calibri" pitchFamily="34" charset="0"/>
              </a:rPr>
              <a:pPr algn="r" eaLnBrk="1" hangingPunct="1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5EC3-1045-47D4-918E-D9CF62158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2293-0020-44D7-A84B-822448064885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1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7CC3-C774-4493-A9E3-E7B6724C48A0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52DC-7355-4ACB-8B0F-198F26C1A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6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64B4-E980-410A-9AA2-81822CA376CD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6479-8523-4D7D-B2CA-D3BFC654A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2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B372-5C01-4CE2-8C38-510C652F2CEE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E87F-D0AD-4DEA-A8BE-F9701D372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1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6CDD5-15D4-426F-856E-F33E7D71641F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FCF6-1CFF-4962-946E-3422A59EC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5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4EEE-C018-435D-8FBF-34DF373BF2F2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2DD9-23ED-46E4-8386-1F22C385C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2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C5AF-93E7-43CF-936E-3C59116AAB3A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C779-6682-4E88-8178-F7E37A4F6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303E-BF94-4484-8EF4-51F197B7056D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16A4-7D24-4C4C-A0B8-921D2963D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3FCDF-B339-4873-B560-E8610F10F0F0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140D-3E52-4A51-8DF6-298D775C3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41EA-6D76-4BE5-88CD-1F88620B46F0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681C2-5C1A-45D8-AEF1-7C1BE01D6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1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C05F-48B8-4906-B3A8-9A7518FDF752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ADFD5-A227-4C97-ADC5-3F9CA6B78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2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71A131-3A4F-4443-A607-1F7981606B6D}" type="datetimeFigureOut">
              <a:rPr lang="ru-RU"/>
              <a:pPr>
                <a:defRPr/>
              </a:pPr>
              <a:t>10.05.2017</a:t>
            </a:fld>
            <a:endParaRPr lang="ru-RU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BB5EEB4-7F19-4568-BD44-6BB539CB2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foto\Палана\IMG_7372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" r="8115" b="-200"/>
          <a:stretch/>
        </p:blipFill>
        <p:spPr bwMode="auto">
          <a:xfrm>
            <a:off x="-108520" y="0"/>
            <a:ext cx="9452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99592" y="836712"/>
            <a:ext cx="7704856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Отчет </a:t>
            </a:r>
            <a:r>
              <a:rPr lang="en-US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 </a:t>
            </a:r>
            <a:r>
              <a:rPr lang="ru-RU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исполнении бюджета </a:t>
            </a:r>
            <a:r>
              <a:rPr lang="ru-RU" sz="5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городского округа 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5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5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</a:t>
            </a:r>
            <a:r>
              <a:rPr lang="ru-RU" sz="5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поселок Палана» </a:t>
            </a:r>
            <a:endParaRPr lang="ru-RU" sz="40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6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2016 </a:t>
            </a:r>
            <a:r>
              <a:rPr lang="ru-RU" sz="6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</a:t>
            </a:r>
            <a:r>
              <a:rPr lang="ru-RU" sz="1700" b="1" i="1" dirty="0" smtClean="0">
                <a:latin typeface="Times New Roman" pitchFamily="18" charset="0"/>
              </a:rPr>
              <a:t>  </a:t>
            </a:r>
            <a:r>
              <a:rPr lang="ru-RU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бюджета городского округа «поселок Палана» по основным параметрам за  2016 год</a:t>
            </a:r>
            <a:r>
              <a:rPr lang="ru-RU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5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(в тыс. рублей)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79332913"/>
              </p:ext>
            </p:extLst>
          </p:nvPr>
        </p:nvGraphicFramePr>
        <p:xfrm>
          <a:off x="1485900" y="1463675"/>
          <a:ext cx="61341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Анализ исполнения  бюджета городского округа «поселок Палана» в сравнении с исполнением за 2015 год</a:t>
            </a:r>
            <a:b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(в тыс. рублей)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6068218"/>
              </p:ext>
            </p:extLst>
          </p:nvPr>
        </p:nvGraphicFramePr>
        <p:xfrm>
          <a:off x="1371600" y="1322388"/>
          <a:ext cx="6921500" cy="46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18488" cy="760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 доходной части бюджета городского округа «поселок Палана» за 2016 год ( в тыс. рублей)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-357188" y="70485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335729"/>
              </p:ext>
            </p:extLst>
          </p:nvPr>
        </p:nvGraphicFramePr>
        <p:xfrm>
          <a:off x="683568" y="1124744"/>
          <a:ext cx="7785100" cy="549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-34290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064774"/>
              </p:ext>
            </p:extLst>
          </p:nvPr>
        </p:nvGraphicFramePr>
        <p:xfrm>
          <a:off x="1166813" y="1895475"/>
          <a:ext cx="71628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8313" y="404813"/>
            <a:ext cx="82296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Структура доходов бюджета городского округа «поселок Палана» за </a:t>
            </a:r>
            <a:b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2016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 (в процентах)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64770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ru-RU" sz="2400" b="1" smtClean="0"/>
              <a:t/>
            </a:r>
            <a:br>
              <a:rPr lang="ru-RU" sz="2400" b="1" smtClean="0"/>
            </a:br>
            <a:endParaRPr lang="ru-RU" sz="1400" smtClean="0">
              <a:solidFill>
                <a:schemeClr val="accent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90550" y="2236788"/>
          <a:ext cx="8251825" cy="369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2578109"/>
              </p:ext>
            </p:extLst>
          </p:nvPr>
        </p:nvGraphicFramePr>
        <p:xfrm>
          <a:off x="1475656" y="1830388"/>
          <a:ext cx="6131644" cy="479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68313" y="404813"/>
            <a:ext cx="82296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Структура безвозмездных поступлений из краевого бюджета 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 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2016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 (тыс. рублей)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Структура  расходов бюджета городского округа «поселок Палана» </a:t>
            </a:r>
            <a:b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 разделам классификации расходов бюджетов за 2016 год </a:t>
            </a:r>
            <a:b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						(в тыс. рублей) 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-42863" y="13477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10250"/>
              </p:ext>
            </p:extLst>
          </p:nvPr>
        </p:nvGraphicFramePr>
        <p:xfrm>
          <a:off x="520700" y="1181100"/>
          <a:ext cx="862330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 бюджета городского округа «поселок Палана» </a:t>
            </a:r>
            <a:b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 2016 год по разделам классификации расходов бюджетов</a:t>
            </a: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b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(в процентах)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-357188" y="12144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82102"/>
              </p:ext>
            </p:extLst>
          </p:nvPr>
        </p:nvGraphicFramePr>
        <p:xfrm>
          <a:off x="914400" y="1765300"/>
          <a:ext cx="8356600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905000"/>
            <a:ext cx="4040188" cy="554038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  <a:defRPr/>
            </a:pPr>
            <a:endParaRPr lang="ru-RU" smtClean="0"/>
          </a:p>
        </p:txBody>
      </p:sp>
      <p:sp>
        <p:nvSpPr>
          <p:cNvPr id="11267" name="Объект 6"/>
          <p:cNvSpPr>
            <a:spLocks noGrp="1"/>
          </p:cNvSpPr>
          <p:nvPr>
            <p:ph sz="quarter" idx="4294967295"/>
          </p:nvPr>
        </p:nvSpPr>
        <p:spPr>
          <a:xfrm>
            <a:off x="395288" y="817563"/>
            <a:ext cx="4465637" cy="5256212"/>
          </a:xfrm>
          <a:solidFill>
            <a:srgbClr val="CCFFFF">
              <a:alpha val="30196"/>
            </a:srgbClr>
          </a:solidFill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Развитие образования в городском округе «поселок Палана» на 2016-2020годы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Развитие культуры в городском округе «поселок Палана» на 2016-2020годы»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Социальная поддержка граждан в городском округе «поселок Палана» на 2016-2020годы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300" b="1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развитие энергетики и коммунального хозяйства, обеспечение жителей городского округа «поселок Палана» коммунальными услугами и услугами по благоустройству территорий на 2014-2018 годы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 Профилактика правонарушений и преступлений на территории городского округа «поселок Палана» 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6. Повышение безопасности дорожного движения на территории городского округа «поселок Палана» на 2016-2017 годы»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7. Развитие физической культуры в городском округе «поселок Палана» на 2016-2020 годы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8. Развитие малого предпринимательства на территории городского округа  «поселок Палана» на 2014-2018 годы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9. Устойчивое развитие коренных малочисленных народов Севера и Дальнего Востока, проживающих на территории городского округа «поселок Палана» на 2014-2018 годы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10. Обеспечение жильем молодых семей ГО на 2015-2019 годы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11. Совершенствование управления муниципальным имуществом </a:t>
            </a:r>
            <a:r>
              <a:rPr lang="ru-RU" sz="1300" b="1" i="1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ГО«поселок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Палана» на 2015-2019 годы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12.Создание и развитие туристской инфраструктуры в </a:t>
            </a:r>
            <a:r>
              <a:rPr lang="ru-RU" sz="1300" b="1" i="1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го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«поселок Палана» на 2015-2016 годы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300" b="1" i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268" name="Объект 1"/>
          <p:cNvGraphicFramePr>
            <a:graphicFrameLocks noGrp="1"/>
          </p:cNvGraphicFramePr>
          <p:nvPr>
            <p:ph sz="quarter" idx="4294967295"/>
          </p:nvPr>
        </p:nvGraphicFramePr>
        <p:xfrm>
          <a:off x="5005388" y="2695575"/>
          <a:ext cx="4105275" cy="415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Лист" r:id="rId5" imgW="6343710" imgH="6419969" progId="Excel.Sheet.8">
                  <p:embed/>
                </p:oleObj>
              </mc:Choice>
              <mc:Fallback>
                <p:oleObj name="Лист" r:id="rId5" imgW="6343710" imgH="6419969" progId="Excel.Sheet.8">
                  <p:embed/>
                  <p:pic>
                    <p:nvPicPr>
                      <p:cNvPr id="0" name="Объект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2695575"/>
                        <a:ext cx="4105275" cy="4154488"/>
                      </a:xfrm>
                      <a:prstGeom prst="rect">
                        <a:avLst/>
                      </a:prstGeom>
                      <a:solidFill>
                        <a:srgbClr val="CCFFFF">
                          <a:alpha val="3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388" y="115888"/>
            <a:ext cx="8569325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муниципальных программ городского округа  «поселок Палана» за 2016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i="1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4257</TotalTime>
  <Words>359</Words>
  <Application>Microsoft Office PowerPoint</Application>
  <PresentationFormat>Экран (4:3)</PresentationFormat>
  <Paragraphs>55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Океан</vt:lpstr>
      <vt:lpstr>Лист</vt:lpstr>
      <vt:lpstr>Презентация PowerPoint</vt:lpstr>
      <vt:lpstr>Исполнение  бюджета городского округа «поселок Палана» по основным параметрам за  2016 год (в тыс. рублей)</vt:lpstr>
      <vt:lpstr>Анализ исполнения  бюджета городского округа «поселок Палана» в сравнении с исполнением за 2015 год  (в тыс. рублей)</vt:lpstr>
      <vt:lpstr>Исполнение доходной части бюджета городского округа «поселок Палана» за 2016 год ( в тыс. рублей)</vt:lpstr>
      <vt:lpstr>Презентация PowerPoint</vt:lpstr>
      <vt:lpstr> </vt:lpstr>
      <vt:lpstr>Структура  расходов бюджета городского округа «поселок Палана»  по разделам классификации расходов бюджетов за 2016 год         (в тыс. рублей) </vt:lpstr>
      <vt:lpstr>Исполнение бюджета городского округа «поселок Палана»  за 2016 год по разделам классификации расходов бюджетов  (в процентах)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222</cp:revision>
  <dcterms:created xsi:type="dcterms:W3CDTF">2008-10-18T21:20:16Z</dcterms:created>
  <dcterms:modified xsi:type="dcterms:W3CDTF">2017-05-10T05:05:00Z</dcterms:modified>
</cp:coreProperties>
</file>