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rts/chart2.xml" ContentType="application/vnd.openxmlformats-officedocument.drawingml.char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5" r:id="rId1"/>
    <p:sldMasterId id="2147483777" r:id="rId2"/>
    <p:sldMasterId id="2147483789" r:id="rId3"/>
  </p:sldMasterIdLst>
  <p:notesMasterIdLst>
    <p:notesMasterId r:id="rId16"/>
  </p:notesMasterIdLst>
  <p:handoutMasterIdLst>
    <p:handoutMasterId r:id="rId17"/>
  </p:handoutMasterIdLst>
  <p:sldIdLst>
    <p:sldId id="256" r:id="rId4"/>
    <p:sldId id="290" r:id="rId5"/>
    <p:sldId id="291" r:id="rId6"/>
    <p:sldId id="266" r:id="rId7"/>
    <p:sldId id="258" r:id="rId8"/>
    <p:sldId id="259" r:id="rId9"/>
    <p:sldId id="263" r:id="rId10"/>
    <p:sldId id="261" r:id="rId11"/>
    <p:sldId id="262" r:id="rId12"/>
    <p:sldId id="274" r:id="rId13"/>
    <p:sldId id="288" r:id="rId14"/>
    <p:sldId id="293" r:id="rId15"/>
  </p:sldIdLst>
  <p:sldSz cx="9144000" cy="6858000" type="screen4x3"/>
  <p:notesSz cx="6797675" cy="9928225"/>
  <p:defaultTextStyle>
    <a:defPPr>
      <a:defRPr lang="ru-RU"/>
    </a:defPPr>
    <a:lvl1pPr algn="ctr" rtl="0" fontAlgn="base">
      <a:spcBef>
        <a:spcPct val="20000"/>
      </a:spcBef>
      <a:spcAft>
        <a:spcPct val="0"/>
      </a:spcAft>
      <a:buClr>
        <a:schemeClr val="hlink"/>
      </a:buClr>
      <a:buSzPct val="65000"/>
      <a:buFont typeface="Wingdings" pitchFamily="2" charset="2"/>
      <a:defRPr b="1" i="1" kern="1200">
        <a:solidFill>
          <a:schemeClr val="tx2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chemeClr val="hlink"/>
      </a:buClr>
      <a:buSzPct val="65000"/>
      <a:buFont typeface="Wingdings" pitchFamily="2" charset="2"/>
      <a:defRPr b="1" i="1" kern="1200">
        <a:solidFill>
          <a:schemeClr val="tx2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chemeClr val="hlink"/>
      </a:buClr>
      <a:buSzPct val="65000"/>
      <a:buFont typeface="Wingdings" pitchFamily="2" charset="2"/>
      <a:defRPr b="1" i="1" kern="1200">
        <a:solidFill>
          <a:schemeClr val="tx2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chemeClr val="hlink"/>
      </a:buClr>
      <a:buSzPct val="65000"/>
      <a:buFont typeface="Wingdings" pitchFamily="2" charset="2"/>
      <a:defRPr b="1" i="1" kern="1200">
        <a:solidFill>
          <a:schemeClr val="tx2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chemeClr val="hlink"/>
      </a:buClr>
      <a:buSzPct val="65000"/>
      <a:buFont typeface="Wingdings" pitchFamily="2" charset="2"/>
      <a:defRPr b="1" i="1" kern="1200">
        <a:solidFill>
          <a:schemeClr val="tx2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b="1" i="1" kern="1200">
        <a:solidFill>
          <a:schemeClr val="tx2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b="1" i="1" kern="1200">
        <a:solidFill>
          <a:schemeClr val="tx2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b="1" i="1" kern="1200">
        <a:solidFill>
          <a:schemeClr val="tx2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b="1" i="1" kern="1200">
        <a:solidFill>
          <a:schemeClr val="tx2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8065" autoAdjust="0"/>
  </p:normalViewPr>
  <p:slideViewPr>
    <p:cSldViewPr>
      <p:cViewPr>
        <p:scale>
          <a:sx n="90" d="100"/>
          <a:sy n="90" d="100"/>
        </p:scale>
        <p:origin x="870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72" y="-102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242872228088701"/>
          <c:y val="9.4191522762951327E-3"/>
          <c:w val="0.66948257655755017"/>
          <c:h val="0.899529042386185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
доходы</c:v>
                </c:pt>
              </c:strCache>
            </c:strRef>
          </c:tx>
          <c:spPr>
            <a:solidFill>
              <a:srgbClr val="CC99FF"/>
            </a:solidFill>
            <a:ln w="18579">
              <a:noFill/>
            </a:ln>
          </c:spPr>
          <c:invertIfNegative val="0"/>
          <c:dLbls>
            <c:numFmt formatCode="#,##0.0" sourceLinked="0"/>
            <c:spPr>
              <a:noFill/>
              <a:ln w="18579">
                <a:noFill/>
              </a:ln>
            </c:spPr>
            <c:txPr>
              <a:bodyPr/>
              <a:lstStyle/>
              <a:p>
                <a:pPr>
                  <a:defRPr sz="1319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70677.399999999994</c:v>
                </c:pt>
                <c:pt idx="1">
                  <c:v>75426.039999999994</c:v>
                </c:pt>
                <c:pt idx="2">
                  <c:v>76265.91</c:v>
                </c:pt>
                <c:pt idx="3">
                  <c:v>76204.05</c:v>
                </c:pt>
              </c:numCache>
            </c:numRef>
          </c:val>
          <c:shape val="box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
поступления</c:v>
                </c:pt>
              </c:strCache>
            </c:strRef>
          </c:tx>
          <c:spPr>
            <a:solidFill>
              <a:srgbClr val="FFCC00"/>
            </a:solidFill>
            <a:ln w="18579">
              <a:noFill/>
            </a:ln>
          </c:spPr>
          <c:invertIfNegative val="0"/>
          <c:dLbls>
            <c:dLbl>
              <c:idx val="0"/>
              <c:layout>
                <c:manualLayout>
                  <c:x val="9.2592592592592587E-3"/>
                  <c:y val="-2.4132967541953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975308641975308E-2"/>
                  <c:y val="-3.9215686274509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316E-3"/>
                  <c:y val="-3.3182503770739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518518518518517E-2"/>
                  <c:y val="-2.07479721143454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18579">
                <a:noFill/>
              </a:ln>
            </c:spPr>
            <c:txPr>
              <a:bodyPr/>
              <a:lstStyle/>
              <a:p>
                <a:pPr>
                  <a:defRPr sz="1319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334111.40000000002</c:v>
                </c:pt>
                <c:pt idx="1">
                  <c:v>331287.53999999998</c:v>
                </c:pt>
                <c:pt idx="2" formatCode="General">
                  <c:v>300486.2</c:v>
                </c:pt>
                <c:pt idx="3" formatCode="General">
                  <c:v>304765.3</c:v>
                </c:pt>
              </c:numCache>
            </c:numRef>
          </c:val>
          <c:shape val="box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7296384"/>
        <c:axId val="97297920"/>
        <c:axId val="0"/>
      </c:bar3DChart>
      <c:catAx>
        <c:axId val="9729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1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97297920"/>
        <c:crosses val="autoZero"/>
        <c:auto val="1"/>
        <c:lblAlgn val="ctr"/>
        <c:lblOffset val="100"/>
        <c:noMultiLvlLbl val="0"/>
      </c:catAx>
      <c:valAx>
        <c:axId val="9729792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31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97296384"/>
        <c:crosses val="autoZero"/>
        <c:crossBetween val="between"/>
      </c:valAx>
      <c:spPr>
        <a:noFill/>
        <a:ln w="25378">
          <a:noFill/>
        </a:ln>
      </c:spPr>
    </c:plotArea>
    <c:legend>
      <c:legendPos val="r"/>
      <c:layout>
        <c:manualLayout>
          <c:xMode val="edge"/>
          <c:yMode val="edge"/>
          <c:wMode val="edge"/>
          <c:hMode val="edge"/>
          <c:x val="0.79619852195229379"/>
          <c:y val="0.18210358403475427"/>
          <c:w val="0.99155223891373967"/>
          <c:h val="0.78178952846411442"/>
        </c:manualLayout>
      </c:layout>
      <c:overlay val="0"/>
      <c:txPr>
        <a:bodyPr/>
        <a:lstStyle/>
        <a:p>
          <a:pPr>
            <a:defRPr sz="1075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CCFFFF">
        <a:alpha val="30196"/>
      </a:srgbClr>
    </a:solidFill>
    <a:ln>
      <a:noFill/>
    </a:ln>
  </c:spPr>
  <c:txPr>
    <a:bodyPr/>
    <a:lstStyle/>
    <a:p>
      <a:pPr>
        <a:defRPr sz="1317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242872228088701"/>
          <c:y val="9.4191522762951327E-3"/>
          <c:w val="0.66948257655755017"/>
          <c:h val="0.899529042386185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
доходы</c:v>
                </c:pt>
              </c:strCache>
            </c:strRef>
          </c:tx>
          <c:spPr>
            <a:solidFill>
              <a:srgbClr val="CC99FF"/>
            </a:solidFill>
            <a:ln w="18579">
              <a:noFill/>
            </a:ln>
          </c:spPr>
          <c:invertIfNegative val="0"/>
          <c:dLbls>
            <c:numFmt formatCode="#,##0.0" sourceLinked="0"/>
            <c:spPr>
              <a:noFill/>
              <a:ln w="18579">
                <a:noFill/>
              </a:ln>
            </c:spPr>
            <c:txPr>
              <a:bodyPr/>
              <a:lstStyle/>
              <a:p>
                <a:pPr>
                  <a:defRPr sz="1319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70677.399999999994</c:v>
                </c:pt>
                <c:pt idx="1">
                  <c:v>75426.039999999994</c:v>
                </c:pt>
                <c:pt idx="2">
                  <c:v>76265.91</c:v>
                </c:pt>
                <c:pt idx="3">
                  <c:v>76204.05</c:v>
                </c:pt>
              </c:numCache>
            </c:numRef>
          </c:val>
          <c:shape val="box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
поступления</c:v>
                </c:pt>
              </c:strCache>
            </c:strRef>
          </c:tx>
          <c:spPr>
            <a:solidFill>
              <a:srgbClr val="FFCC00"/>
            </a:solidFill>
            <a:ln w="18579">
              <a:noFill/>
            </a:ln>
          </c:spPr>
          <c:invertIfNegative val="0"/>
          <c:dLbls>
            <c:dLbl>
              <c:idx val="0"/>
              <c:layout>
                <c:manualLayout>
                  <c:x val="9.2592592592592587E-3"/>
                  <c:y val="-2.4132967541953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975308641975308E-2"/>
                  <c:y val="-3.9215686274509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316E-3"/>
                  <c:y val="-3.3182503770739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518518518518517E-2"/>
                  <c:y val="-2.07479721143454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18579">
                <a:noFill/>
              </a:ln>
            </c:spPr>
            <c:txPr>
              <a:bodyPr/>
              <a:lstStyle/>
              <a:p>
                <a:pPr>
                  <a:defRPr sz="1319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334111.40000000002</c:v>
                </c:pt>
                <c:pt idx="1">
                  <c:v>331287.53999999998</c:v>
                </c:pt>
                <c:pt idx="2" formatCode="General">
                  <c:v>300486.2</c:v>
                </c:pt>
                <c:pt idx="3" formatCode="General">
                  <c:v>304765.3</c:v>
                </c:pt>
              </c:numCache>
            </c:numRef>
          </c:val>
          <c:shape val="box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1371904"/>
        <c:axId val="101373440"/>
        <c:axId val="0"/>
      </c:bar3DChart>
      <c:catAx>
        <c:axId val="101371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1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01373440"/>
        <c:crosses val="autoZero"/>
        <c:auto val="1"/>
        <c:lblAlgn val="ctr"/>
        <c:lblOffset val="100"/>
        <c:noMultiLvlLbl val="0"/>
      </c:catAx>
      <c:valAx>
        <c:axId val="10137344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31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01371904"/>
        <c:crosses val="autoZero"/>
        <c:crossBetween val="between"/>
      </c:valAx>
      <c:spPr>
        <a:noFill/>
        <a:ln w="25378">
          <a:noFill/>
        </a:ln>
      </c:spPr>
    </c:plotArea>
    <c:legend>
      <c:legendPos val="r"/>
      <c:layout>
        <c:manualLayout>
          <c:xMode val="edge"/>
          <c:yMode val="edge"/>
          <c:wMode val="edge"/>
          <c:hMode val="edge"/>
          <c:x val="0.79619852195229379"/>
          <c:y val="0.18210358403475427"/>
          <c:w val="0.99155223891373967"/>
          <c:h val="0.78178952846411442"/>
        </c:manualLayout>
      </c:layout>
      <c:overlay val="0"/>
      <c:txPr>
        <a:bodyPr/>
        <a:lstStyle/>
        <a:p>
          <a:pPr>
            <a:defRPr sz="1075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CCFFFF">
        <a:alpha val="30196"/>
      </a:srgbClr>
    </a:solidFill>
    <a:ln>
      <a:noFill/>
    </a:ln>
  </c:spPr>
  <c:txPr>
    <a:bodyPr/>
    <a:lstStyle/>
    <a:p>
      <a:pPr>
        <a:defRPr sz="1317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242872228088701"/>
          <c:y val="9.4191522762951327E-3"/>
          <c:w val="0.66948257655755017"/>
          <c:h val="0.899529042386185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
доходы</c:v>
                </c:pt>
              </c:strCache>
            </c:strRef>
          </c:tx>
          <c:spPr>
            <a:solidFill>
              <a:srgbClr val="CC99FF"/>
            </a:solidFill>
            <a:ln w="19573">
              <a:noFill/>
            </a:ln>
          </c:spPr>
          <c:invertIfNegative val="0"/>
          <c:dLbls>
            <c:numFmt formatCode="#,##0.0" sourceLinked="0"/>
            <c:spPr>
              <a:noFill/>
              <a:ln w="19573">
                <a:noFill/>
              </a:ln>
            </c:spPr>
            <c:txPr>
              <a:bodyPr/>
              <a:lstStyle/>
              <a:p>
                <a:pPr>
                  <a:defRPr sz="1387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81087.555999999997</c:v>
                </c:pt>
                <c:pt idx="1">
                  <c:v>87847.311000000002</c:v>
                </c:pt>
                <c:pt idx="2">
                  <c:v>102943.85799999999</c:v>
                </c:pt>
                <c:pt idx="3">
                  <c:v>92482.039000000004</c:v>
                </c:pt>
              </c:numCache>
            </c:numRef>
          </c:val>
          <c:shape val="box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
поступления</c:v>
                </c:pt>
              </c:strCache>
            </c:strRef>
          </c:tx>
          <c:spPr>
            <a:solidFill>
              <a:srgbClr val="FFCC00"/>
            </a:solidFill>
            <a:ln w="19573">
              <a:noFill/>
            </a:ln>
          </c:spPr>
          <c:invertIfNegative val="0"/>
          <c:dLbls>
            <c:dLbl>
              <c:idx val="0"/>
              <c:layout>
                <c:manualLayout>
                  <c:x val="9.2592592592592587E-3"/>
                  <c:y val="-2.4132967541953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975308641975308E-2"/>
                  <c:y val="-3.9215686274509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316E-3"/>
                  <c:y val="-3.3182503770739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518518518518517E-2"/>
                  <c:y val="-2.07479721143454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19573">
                <a:noFill/>
              </a:ln>
            </c:spPr>
            <c:txPr>
              <a:bodyPr/>
              <a:lstStyle/>
              <a:p>
                <a:pPr>
                  <a:defRPr sz="1387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311109.23</c:v>
                </c:pt>
                <c:pt idx="1">
                  <c:v>344790.94</c:v>
                </c:pt>
                <c:pt idx="2">
                  <c:v>487319.30699999997</c:v>
                </c:pt>
                <c:pt idx="3">
                  <c:v>311535.80699999997</c:v>
                </c:pt>
              </c:numCache>
            </c:numRef>
          </c:val>
          <c:shape val="box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6743680"/>
        <c:axId val="106745216"/>
        <c:axId val="0"/>
      </c:bar3DChart>
      <c:catAx>
        <c:axId val="106743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8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06745216"/>
        <c:crosses val="autoZero"/>
        <c:auto val="1"/>
        <c:lblAlgn val="ctr"/>
        <c:lblOffset val="100"/>
        <c:noMultiLvlLbl val="0"/>
      </c:catAx>
      <c:valAx>
        <c:axId val="10674521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38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06743680"/>
        <c:crosses val="autoZero"/>
        <c:crossBetween val="between"/>
      </c:valAx>
      <c:spPr>
        <a:noFill/>
        <a:ln w="19573">
          <a:noFill/>
        </a:ln>
      </c:spPr>
    </c:plotArea>
    <c:legend>
      <c:legendPos val="r"/>
      <c:layout>
        <c:manualLayout>
          <c:xMode val="edge"/>
          <c:yMode val="edge"/>
          <c:x val="0.79619855091604663"/>
          <c:y val="0.18210358005756597"/>
          <c:w val="0.19535379672275388"/>
          <c:h val="0.59968594721120405"/>
        </c:manualLayout>
      </c:layout>
      <c:overlay val="0"/>
      <c:txPr>
        <a:bodyPr/>
        <a:lstStyle/>
        <a:p>
          <a:pPr>
            <a:defRPr sz="1133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CCFFFF">
        <a:alpha val="30196"/>
      </a:srgbClr>
    </a:solidFill>
    <a:ln>
      <a:noFill/>
    </a:ln>
  </c:spPr>
  <c:txPr>
    <a:bodyPr/>
    <a:lstStyle/>
    <a:p>
      <a:pPr>
        <a:defRPr sz="1387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FFCC99"/>
            </a:solidFill>
            <a:ln w="22090">
              <a:noFill/>
            </a:ln>
          </c:spPr>
          <c:explosion val="2"/>
          <c:dPt>
            <c:idx val="0"/>
            <c:bubble3D val="0"/>
            <c:spPr>
              <a:solidFill>
                <a:srgbClr val="339966"/>
              </a:solidFill>
              <a:ln w="22090">
                <a:noFill/>
              </a:ln>
            </c:spPr>
          </c:dPt>
          <c:dPt>
            <c:idx val="1"/>
            <c:bubble3D val="0"/>
            <c:spPr>
              <a:solidFill>
                <a:srgbClr val="00CCFF"/>
              </a:solidFill>
              <a:ln w="22090">
                <a:noFill/>
              </a:ln>
            </c:spPr>
          </c:dPt>
          <c:dPt>
            <c:idx val="2"/>
            <c:bubble3D val="0"/>
            <c:spPr>
              <a:solidFill>
                <a:srgbClr val="FF9900"/>
              </a:solidFill>
              <a:ln w="22090">
                <a:noFill/>
              </a:ln>
            </c:spPr>
          </c:dPt>
          <c:dPt>
            <c:idx val="3"/>
            <c:bubble3D val="0"/>
          </c:dPt>
          <c:dLbls>
            <c:dLbl>
              <c:idx val="0"/>
              <c:layout>
                <c:manualLayout>
                  <c:x val="-4.5021420384184954E-2"/>
                  <c:y val="-7.25927066770885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2030546597475426E-3"/>
                  <c:y val="-0.1790735681849292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8807133444070804E-2"/>
                  <c:y val="-1.672744139007935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 w="22090">
                <a:noFill/>
              </a:ln>
            </c:spPr>
            <c:txPr>
              <a:bodyPr/>
              <a:lstStyle/>
              <a:p>
                <a:pPr>
                  <a:defRPr sz="1218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Налоговые и неналоговые доходы</c:v>
                </c:pt>
                <c:pt idx="1">
                  <c:v>Дотация на выравнивание бюджетной обеспеченности</c:v>
                </c:pt>
                <c:pt idx="2">
                  <c:v>Субсидии, связанные с выравниванием обеспеченности МО</c:v>
                </c:pt>
                <c:pt idx="3">
                  <c:v>Безвозмездные поступления (за искл. Дотации, Субсидии  на выравнивание)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0.17440331474162712</c:v>
                </c:pt>
                <c:pt idx="1">
                  <c:v>0.10554783018829567</c:v>
                </c:pt>
                <c:pt idx="2">
                  <c:v>0.37873545225248673</c:v>
                </c:pt>
                <c:pt idx="3">
                  <c:v>0.34131333276409581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Столбец3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Лист1!$A$2:$A$5</c:f>
              <c:strCache>
                <c:ptCount val="4"/>
                <c:pt idx="0">
                  <c:v>Налоговые и неналоговые доходы</c:v>
                </c:pt>
                <c:pt idx="1">
                  <c:v>Дотация на выравнивание бюджетной обеспеченности</c:v>
                </c:pt>
                <c:pt idx="2">
                  <c:v>Субсидии, связанные с выравниванием обеспеченности МО</c:v>
                </c:pt>
                <c:pt idx="3">
                  <c:v>Безвозмездные поступления (за искл. Дотации, Субсидии  на выравнивание)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102943.85864999999</c:v>
                </c:pt>
                <c:pt idx="1">
                  <c:v>62301</c:v>
                </c:pt>
                <c:pt idx="2">
                  <c:v>223553.6</c:v>
                </c:pt>
                <c:pt idx="3">
                  <c:v>201464.7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090">
          <a:noFill/>
        </a:ln>
      </c:spPr>
    </c:plotArea>
    <c:legend>
      <c:legendPos val="r"/>
      <c:layout/>
      <c:overlay val="0"/>
      <c:spPr>
        <a:effectLst>
          <a:glow>
            <a:schemeClr val="accent1">
              <a:alpha val="40000"/>
            </a:schemeClr>
          </a:glow>
          <a:softEdge rad="0"/>
        </a:effectLst>
      </c:spPr>
      <c:txPr>
        <a:bodyPr/>
        <a:lstStyle/>
        <a:p>
          <a:pPr>
            <a:defRPr sz="1118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CCFFFF">
        <a:alpha val="30196"/>
      </a:srgbClr>
    </a:solidFill>
    <a:ln>
      <a:noFill/>
    </a:ln>
  </c:spPr>
  <c:txPr>
    <a:bodyPr/>
    <a:lstStyle/>
    <a:p>
      <a:pPr>
        <a:defRPr sz="1565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2"/>
      <c:rotY val="20"/>
      <c:depthPercent val="100"/>
      <c:rAngAx val="1"/>
    </c:view3D>
    <c:floor>
      <c:thickness val="0"/>
    </c:floor>
    <c:sideWall>
      <c:thickness val="0"/>
      <c:spPr>
        <a:scene3d>
          <a:camera prst="orthographicFront"/>
          <a:lightRig rig="threePt" dir="t"/>
        </a:scene3d>
        <a:sp3d/>
      </c:spPr>
    </c:sideWall>
    <c:backWall>
      <c:thickness val="0"/>
    </c:backWall>
    <c:plotArea>
      <c:layout>
        <c:manualLayout>
          <c:layoutTarget val="inner"/>
          <c:xMode val="edge"/>
          <c:yMode val="edge"/>
          <c:x val="9.518935516888434E-2"/>
          <c:y val="2.8213166144200628E-2"/>
          <c:w val="0.76458546571136132"/>
          <c:h val="0.6520376175548588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FFCC99"/>
            </a:solidFill>
            <a:ln w="9296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Условно утвержденные расходы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93227.199999999997</c:v>
                </c:pt>
                <c:pt idx="1">
                  <c:v>421.8</c:v>
                </c:pt>
                <c:pt idx="2">
                  <c:v>5420.22</c:v>
                </c:pt>
                <c:pt idx="3">
                  <c:v>4584</c:v>
                </c:pt>
                <c:pt idx="4">
                  <c:v>42124.9</c:v>
                </c:pt>
                <c:pt idx="5">
                  <c:v>229151</c:v>
                </c:pt>
                <c:pt idx="6">
                  <c:v>10857.5</c:v>
                </c:pt>
                <c:pt idx="7">
                  <c:v>46131.3</c:v>
                </c:pt>
                <c:pt idx="8">
                  <c:v>720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993366"/>
            </a:solidFill>
            <a:ln w="9296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Условно утвержденные расходы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192022.69</c:v>
                </c:pt>
                <c:pt idx="1">
                  <c:v>484.7</c:v>
                </c:pt>
                <c:pt idx="2">
                  <c:v>5485.83</c:v>
                </c:pt>
                <c:pt idx="3">
                  <c:v>4680.1400000000003</c:v>
                </c:pt>
                <c:pt idx="4">
                  <c:v>78726.990000000005</c:v>
                </c:pt>
                <c:pt idx="5">
                  <c:v>249087.93</c:v>
                </c:pt>
                <c:pt idx="6">
                  <c:v>11992.23</c:v>
                </c:pt>
                <c:pt idx="7">
                  <c:v>46206.322</c:v>
                </c:pt>
                <c:pt idx="8">
                  <c:v>1576.317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00CCFF"/>
            </a:solidFill>
            <a:ln w="9296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Условно утвержденные расходы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80193.31</c:v>
                </c:pt>
                <c:pt idx="1">
                  <c:v>484.7</c:v>
                </c:pt>
                <c:pt idx="2">
                  <c:v>5176.93</c:v>
                </c:pt>
                <c:pt idx="3">
                  <c:v>4680.1440000000002</c:v>
                </c:pt>
                <c:pt idx="4">
                  <c:v>15902.611000000001</c:v>
                </c:pt>
                <c:pt idx="5">
                  <c:v>239413.53</c:v>
                </c:pt>
                <c:pt idx="6">
                  <c:v>10562.22</c:v>
                </c:pt>
                <c:pt idx="7">
                  <c:v>43414.720000000001</c:v>
                </c:pt>
                <c:pt idx="8">
                  <c:v>697.36800000000005</c:v>
                </c:pt>
                <c:pt idx="9">
                  <c:v>3492.3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124096"/>
        <c:axId val="27125632"/>
        <c:axId val="104706944"/>
      </c:bar3DChart>
      <c:catAx>
        <c:axId val="27124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324">
            <a:round/>
          </a:ln>
        </c:spPr>
        <c:txPr>
          <a:bodyPr rot="-5400000" vert="horz"/>
          <a:lstStyle/>
          <a:p>
            <a:pPr>
              <a:defRPr sz="952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27125632"/>
        <c:crosses val="autoZero"/>
        <c:auto val="0"/>
        <c:lblAlgn val="ctr"/>
        <c:lblOffset val="100"/>
        <c:tickLblSkip val="1"/>
        <c:noMultiLvlLbl val="0"/>
      </c:catAx>
      <c:valAx>
        <c:axId val="27125632"/>
        <c:scaling>
          <c:orientation val="minMax"/>
          <c:max val="2250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318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27124096"/>
        <c:crosses val="autoZero"/>
        <c:crossBetween val="between"/>
        <c:majorUnit val="50000"/>
        <c:minorUnit val="25000"/>
      </c:valAx>
      <c:serAx>
        <c:axId val="104706944"/>
        <c:scaling>
          <c:orientation val="minMax"/>
        </c:scaling>
        <c:delete val="1"/>
        <c:axPos val="b"/>
        <c:majorTickMark val="out"/>
        <c:minorTickMark val="none"/>
        <c:tickLblPos val="nextTo"/>
        <c:crossAx val="27125632"/>
        <c:crosses val="autoZero"/>
      </c:serAx>
      <c:spPr>
        <a:noFill/>
        <a:ln w="18593">
          <a:noFill/>
        </a:ln>
      </c:spPr>
    </c:plotArea>
    <c:legend>
      <c:legendPos val="r"/>
      <c:layout>
        <c:manualLayout>
          <c:xMode val="edge"/>
          <c:yMode val="edge"/>
          <c:x val="0.85261005272785861"/>
          <c:y val="0"/>
          <c:w val="0.10417188885872025"/>
          <c:h val="0.15497022959212828"/>
        </c:manualLayout>
      </c:layout>
      <c:overlay val="0"/>
      <c:txPr>
        <a:bodyPr/>
        <a:lstStyle/>
        <a:p>
          <a:pPr>
            <a:defRPr sz="1076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CCFFFF">
        <a:alpha val="30196"/>
      </a:srgbClr>
    </a:solidFill>
    <a:ln>
      <a:noFill/>
    </a:ln>
  </c:spPr>
  <c:txPr>
    <a:bodyPr/>
    <a:lstStyle/>
    <a:p>
      <a:pPr>
        <a:defRPr sz="1318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407040704070403E-2"/>
          <c:y val="0.13949843260188088"/>
          <c:w val="0.51155115511551152"/>
          <c:h val="0.728840125391849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>
                <a:rot lat="0" lon="0" rev="0"/>
              </a:lightRig>
            </a:scene3d>
            <a:sp3d prstMaterial="metal">
              <a:bevelT/>
              <a:bevelB/>
            </a:sp3d>
          </c:spPr>
          <c:explosion val="27"/>
          <c:dPt>
            <c:idx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00000" mc:Ignorable="a14" a14:legacySpreadsheetColorIndex="50">
                      <a:gamma/>
                      <a:shade val="46275"/>
                      <a:invGamma/>
                    </a:srgbClr>
                  </a:gs>
                  <a:gs pos="50000">
                    <a:srgbClr xmlns:mc="http://schemas.openxmlformats.org/markup-compatibility/2006" xmlns:a14="http://schemas.microsoft.com/office/drawing/2010/main" val="99CC00" mc:Ignorable="a14" a14:legacySpreadsheetColorIndex="50"/>
                  </a:gs>
                  <a:gs pos="100000">
                    <a:srgbClr xmlns:mc="http://schemas.openxmlformats.org/markup-compatibility/2006" xmlns:a14="http://schemas.microsoft.com/office/drawing/2010/main" val="000000" mc:Ignorable="a14" a14:legacySpreadsheetColorIndex="5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7862">
                <a:noFill/>
              </a:ln>
            </c:spPr>
          </c:dPt>
          <c:dPt>
            <c:idx val="1"/>
            <c:bubble3D val="0"/>
            <c:explosion val="13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FF99CC" mc:Ignorable="a14" a14:legacySpreadsheetColorIndex="45"/>
                  </a:gs>
                  <a:gs pos="100000">
                    <a:srgbClr xmlns:mc="http://schemas.openxmlformats.org/markup-compatibility/2006" xmlns:a14="http://schemas.microsoft.com/office/drawing/2010/main" val="000000" mc:Ignorable="a14" a14:legacySpreadsheetColorIndex="45">
                      <a:gamma/>
                      <a:shade val="46275"/>
                      <a:invGamma/>
                    </a:srgbClr>
                  </a:gs>
                </a:gsLst>
                <a:path path="rect">
                  <a:fillToRect l="100000" b="100000"/>
                </a:path>
              </a:gradFill>
              <a:ln w="17862">
                <a:noFill/>
              </a:ln>
            </c:spPr>
          </c:dPt>
          <c:dPt>
            <c:idx val="2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00000" mc:Ignorable="a14" a14:legacySpreadsheetColorIndex="13">
                      <a:gamma/>
                      <a:shade val="46275"/>
                      <a:invGamma/>
                    </a:srgbClr>
                  </a:gs>
                  <a:gs pos="50000">
                    <a:srgbClr xmlns:mc="http://schemas.openxmlformats.org/markup-compatibility/2006" xmlns:a14="http://schemas.microsoft.com/office/drawing/2010/main" val="FFFF00" mc:Ignorable="a14" a14:legacySpreadsheetColorIndex="13"/>
                  </a:gs>
                  <a:gs pos="100000">
                    <a:srgbClr xmlns:mc="http://schemas.openxmlformats.org/markup-compatibility/2006" xmlns:a14="http://schemas.microsoft.com/office/drawing/2010/main" val="000000" mc:Ignorable="a14" a14:legacySpreadsheetColorIndex="13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7862">
                <a:noFill/>
              </a:ln>
            </c:spPr>
          </c:dPt>
          <c:dPt>
            <c:idx val="3"/>
            <c:bubble3D val="0"/>
          </c:dPt>
          <c:dLbls>
            <c:dLbl>
              <c:idx val="0"/>
              <c:layout>
                <c:manualLayout>
                  <c:x val="0.10598627316799926"/>
                  <c:y val="-0.39785879429648091"/>
                </c:manualLayout>
              </c:layout>
              <c:numFmt formatCode="#,##0.0" sourceLinked="0"/>
              <c:spPr>
                <a:noFill/>
                <a:ln w="17862">
                  <a:noFill/>
                </a:ln>
              </c:spPr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0200791732716592E-2"/>
                  <c:y val="-0.12071038925776913"/>
                </c:manualLayout>
              </c:layout>
              <c:numFmt formatCode="#,##0.0" sourceLinked="0"/>
              <c:spPr>
                <a:noFill/>
                <a:ln w="17862">
                  <a:noFill/>
                </a:ln>
              </c:spPr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8835789090720129E-2"/>
                  <c:y val="-7.6456939747735306E-2"/>
                </c:manualLayout>
              </c:layout>
              <c:numFmt formatCode="#,##0.0" sourceLinked="0"/>
              <c:spPr>
                <a:noFill/>
                <a:ln w="17862">
                  <a:noFill/>
                </a:ln>
              </c:spPr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8580246913580245E-2"/>
                  <c:y val="0.13205282112845138"/>
                </c:manualLayout>
              </c:layout>
              <c:numFmt formatCode="#,##0.0" sourceLinked="0"/>
              <c:spPr>
                <a:noFill/>
                <a:ln w="17862">
                  <a:noFill/>
                </a:ln>
              </c:spPr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социальная политика</c:v>
                </c:pt>
                <c:pt idx="2">
                  <c:v>культура, кинематография</c:v>
                </c:pt>
                <c:pt idx="3">
                  <c:v>физическая культура и спорт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249087.93</c:v>
                </c:pt>
                <c:pt idx="1">
                  <c:v>46206.32</c:v>
                </c:pt>
                <c:pt idx="2">
                  <c:v>11992.23</c:v>
                </c:pt>
                <c:pt idx="3">
                  <c:v>1576.32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17862">
          <a:noFill/>
        </a:ln>
      </c:spPr>
    </c:plotArea>
    <c:legend>
      <c:legendPos val="r"/>
      <c:layout>
        <c:manualLayout>
          <c:xMode val="edge"/>
          <c:yMode val="edge"/>
          <c:x val="0.64246422669659664"/>
          <c:y val="8.1504650882733218E-2"/>
          <c:w val="0.35313536848805238"/>
          <c:h val="0.67398122944449468"/>
        </c:manualLayout>
      </c:layout>
      <c:overlay val="0"/>
      <c:txPr>
        <a:bodyPr/>
        <a:lstStyle/>
        <a:p>
          <a:pPr>
            <a:defRPr sz="1164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CCFFFF">
        <a:alpha val="29019"/>
      </a:srgbClr>
    </a:solidFill>
    <a:ln>
      <a:noFill/>
    </a:ln>
  </c:spPr>
  <c:txPr>
    <a:bodyPr/>
    <a:lstStyle/>
    <a:p>
      <a:pPr>
        <a:defRPr sz="1266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1"/>
          <c:order val="0"/>
          <c:dPt>
            <c:idx val="0"/>
            <c:bubble3D val="0"/>
          </c:dPt>
          <c:dLbls>
            <c:dLbl>
              <c:idx val="3"/>
              <c:layout>
                <c:manualLayout>
                  <c:x val="-0.16706155698035388"/>
                  <c:y val="4.9052709421175428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5"/>
              <c:layout>
                <c:manualLayout>
                  <c:x val="0.33944368899323402"/>
                  <c:y val="1.1574234807243639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6"/>
              <c:layout>
                <c:manualLayout>
                  <c:x val="4.5046590323756498E-2"/>
                  <c:y val="8.818464615042773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Pos val="bestFit"/>
            <c:showLegendKey val="1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Лист1!$A$2:$A$13</c:f>
              <c:strCache>
                <c:ptCount val="7"/>
                <c:pt idx="0">
                  <c:v>Образование</c:v>
                </c:pt>
                <c:pt idx="1">
                  <c:v>Соц поддержка</c:v>
                </c:pt>
                <c:pt idx="2">
                  <c:v>ЖКХ</c:v>
                </c:pt>
                <c:pt idx="3">
                  <c:v>Управление мун.имуществом</c:v>
                </c:pt>
                <c:pt idx="4">
                  <c:v>Культура</c:v>
                </c:pt>
                <c:pt idx="5">
                  <c:v>Безопасность  ГО</c:v>
                </c:pt>
                <c:pt idx="6">
                  <c:v>Развитие туристич.инфраструктуры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257307.93</c:v>
                </c:pt>
                <c:pt idx="1">
                  <c:v>40921.72</c:v>
                </c:pt>
                <c:pt idx="2">
                  <c:v>77964.383000000002</c:v>
                </c:pt>
                <c:pt idx="3">
                  <c:v>15051.223</c:v>
                </c:pt>
                <c:pt idx="4">
                  <c:v>11992.23</c:v>
                </c:pt>
                <c:pt idx="5">
                  <c:v>4517.22</c:v>
                </c:pt>
                <c:pt idx="6">
                  <c:v>105009.32</c:v>
                </c:pt>
              </c:numCache>
            </c:numRef>
          </c:val>
        </c:ser>
        <c:dLbls>
          <c:dLblPos val="bestFit"/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0.2702</cdr:x>
      <cdr:y>0.30677</cdr:y>
    </cdr:from>
    <cdr:to>
      <cdr:x>0.3037</cdr:x>
      <cdr:y>0.33049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2232249" y="1440160"/>
          <a:ext cx="231656" cy="14398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0.29124</cdr:x>
      <cdr:y>0.14495</cdr:y>
    </cdr:from>
    <cdr:to>
      <cdr:x>0.29174</cdr:x>
      <cdr:y>0.14518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2592289" y="288032"/>
          <a:ext cx="308875" cy="14403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23D93FF4-4E9C-4823-967D-55DD2F9ACCE7}" type="datetimeFigureOut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0AF6C067-20AA-48DA-BFF5-BE21DE174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288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111A7D51-4B5E-46DD-8F60-BBFB321B10E2}" type="datetimeFigureOut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13FB4752-6155-48BE-9157-9AE3CE3F34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8058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 i="1">
                <a:solidFill>
                  <a:schemeClr val="tx2"/>
                </a:solidFill>
                <a:latin typeface="Tahoma" pitchFamily="34" charset="0"/>
              </a:defRPr>
            </a:lvl1pPr>
            <a:lvl2pPr marL="742950" indent="-285750" eaLnBrk="0" hangingPunct="0">
              <a:defRPr b="1" i="1">
                <a:solidFill>
                  <a:schemeClr val="tx2"/>
                </a:solidFill>
                <a:latin typeface="Tahoma" pitchFamily="34" charset="0"/>
              </a:defRPr>
            </a:lvl2pPr>
            <a:lvl3pPr marL="1143000" indent="-228600" eaLnBrk="0" hangingPunct="0">
              <a:defRPr b="1" i="1">
                <a:solidFill>
                  <a:schemeClr val="tx2"/>
                </a:solidFill>
                <a:latin typeface="Tahoma" pitchFamily="34" charset="0"/>
              </a:defRPr>
            </a:lvl3pPr>
            <a:lvl4pPr marL="1600200" indent="-228600" eaLnBrk="0" hangingPunct="0">
              <a:defRPr b="1" i="1">
                <a:solidFill>
                  <a:schemeClr val="tx2"/>
                </a:solidFill>
                <a:latin typeface="Tahoma" pitchFamily="34" charset="0"/>
              </a:defRPr>
            </a:lvl4pPr>
            <a:lvl5pPr marL="2057400" indent="-228600" eaLnBrk="0" hangingPunct="0">
              <a:defRPr b="1" i="1">
                <a:solidFill>
                  <a:schemeClr val="tx2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b="1" i="1">
                <a:solidFill>
                  <a:schemeClr val="tx2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b="1" i="1">
                <a:solidFill>
                  <a:schemeClr val="tx2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b="1" i="1">
                <a:solidFill>
                  <a:schemeClr val="tx2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b="1" i="1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FB45D10-11A2-474F-AFA4-FEEFF5F40629}" type="slidenum">
              <a:rPr lang="ru-RU" b="0" i="0" smtClean="0">
                <a:solidFill>
                  <a:schemeClr val="tx1"/>
                </a:solidFill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b="0" i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 i="1">
                <a:solidFill>
                  <a:schemeClr val="tx2"/>
                </a:solidFill>
                <a:latin typeface="Tahoma" pitchFamily="34" charset="0"/>
              </a:defRPr>
            </a:lvl1pPr>
            <a:lvl2pPr marL="742950" indent="-285750" eaLnBrk="0" hangingPunct="0">
              <a:defRPr b="1" i="1">
                <a:solidFill>
                  <a:schemeClr val="tx2"/>
                </a:solidFill>
                <a:latin typeface="Tahoma" pitchFamily="34" charset="0"/>
              </a:defRPr>
            </a:lvl2pPr>
            <a:lvl3pPr marL="1143000" indent="-228600" eaLnBrk="0" hangingPunct="0">
              <a:defRPr b="1" i="1">
                <a:solidFill>
                  <a:schemeClr val="tx2"/>
                </a:solidFill>
                <a:latin typeface="Tahoma" pitchFamily="34" charset="0"/>
              </a:defRPr>
            </a:lvl3pPr>
            <a:lvl4pPr marL="1600200" indent="-228600" eaLnBrk="0" hangingPunct="0">
              <a:defRPr b="1" i="1">
                <a:solidFill>
                  <a:schemeClr val="tx2"/>
                </a:solidFill>
                <a:latin typeface="Tahoma" pitchFamily="34" charset="0"/>
              </a:defRPr>
            </a:lvl4pPr>
            <a:lvl5pPr marL="2057400" indent="-228600" eaLnBrk="0" hangingPunct="0">
              <a:defRPr b="1" i="1">
                <a:solidFill>
                  <a:schemeClr val="tx2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b="1" i="1">
                <a:solidFill>
                  <a:schemeClr val="tx2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b="1" i="1">
                <a:solidFill>
                  <a:schemeClr val="tx2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b="1" i="1">
                <a:solidFill>
                  <a:schemeClr val="tx2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b="1" i="1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54DD1E2-01C2-4C88-8891-930D7FEF9820}" type="slidenum">
              <a:rPr lang="ru-RU" b="0" i="0" smtClean="0">
                <a:solidFill>
                  <a:schemeClr val="tx1"/>
                </a:solidFill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b="0" i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 i="1">
                <a:solidFill>
                  <a:schemeClr val="tx2"/>
                </a:solidFill>
                <a:latin typeface="Tahoma" pitchFamily="34" charset="0"/>
              </a:defRPr>
            </a:lvl1pPr>
            <a:lvl2pPr marL="742950" indent="-285750" eaLnBrk="0" hangingPunct="0">
              <a:defRPr b="1" i="1">
                <a:solidFill>
                  <a:schemeClr val="tx2"/>
                </a:solidFill>
                <a:latin typeface="Tahoma" pitchFamily="34" charset="0"/>
              </a:defRPr>
            </a:lvl2pPr>
            <a:lvl3pPr marL="1143000" indent="-228600" eaLnBrk="0" hangingPunct="0">
              <a:defRPr b="1" i="1">
                <a:solidFill>
                  <a:schemeClr val="tx2"/>
                </a:solidFill>
                <a:latin typeface="Tahoma" pitchFamily="34" charset="0"/>
              </a:defRPr>
            </a:lvl3pPr>
            <a:lvl4pPr marL="1600200" indent="-228600" eaLnBrk="0" hangingPunct="0">
              <a:defRPr b="1" i="1">
                <a:solidFill>
                  <a:schemeClr val="tx2"/>
                </a:solidFill>
                <a:latin typeface="Tahoma" pitchFamily="34" charset="0"/>
              </a:defRPr>
            </a:lvl4pPr>
            <a:lvl5pPr marL="2057400" indent="-228600" eaLnBrk="0" hangingPunct="0">
              <a:defRPr b="1" i="1">
                <a:solidFill>
                  <a:schemeClr val="tx2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b="1" i="1">
                <a:solidFill>
                  <a:schemeClr val="tx2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b="1" i="1">
                <a:solidFill>
                  <a:schemeClr val="tx2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b="1" i="1">
                <a:solidFill>
                  <a:schemeClr val="tx2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b="1" i="1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57F1AE6-92E7-48B1-BE97-A602FD565FFB}" type="slidenum">
              <a:rPr lang="ru-RU" b="0" i="0" smtClean="0">
                <a:solidFill>
                  <a:schemeClr val="tx1"/>
                </a:solidFill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b="0" i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 i="1">
                <a:solidFill>
                  <a:schemeClr val="tx2"/>
                </a:solidFill>
                <a:latin typeface="Tahoma" pitchFamily="34" charset="0"/>
              </a:defRPr>
            </a:lvl1pPr>
            <a:lvl2pPr marL="742950" indent="-285750" eaLnBrk="0" hangingPunct="0">
              <a:defRPr b="1" i="1">
                <a:solidFill>
                  <a:schemeClr val="tx2"/>
                </a:solidFill>
                <a:latin typeface="Tahoma" pitchFamily="34" charset="0"/>
              </a:defRPr>
            </a:lvl2pPr>
            <a:lvl3pPr marL="1143000" indent="-228600" eaLnBrk="0" hangingPunct="0">
              <a:defRPr b="1" i="1">
                <a:solidFill>
                  <a:schemeClr val="tx2"/>
                </a:solidFill>
                <a:latin typeface="Tahoma" pitchFamily="34" charset="0"/>
              </a:defRPr>
            </a:lvl3pPr>
            <a:lvl4pPr marL="1600200" indent="-228600" eaLnBrk="0" hangingPunct="0">
              <a:defRPr b="1" i="1">
                <a:solidFill>
                  <a:schemeClr val="tx2"/>
                </a:solidFill>
                <a:latin typeface="Tahoma" pitchFamily="34" charset="0"/>
              </a:defRPr>
            </a:lvl4pPr>
            <a:lvl5pPr marL="2057400" indent="-228600" eaLnBrk="0" hangingPunct="0">
              <a:defRPr b="1" i="1">
                <a:solidFill>
                  <a:schemeClr val="tx2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b="1" i="1">
                <a:solidFill>
                  <a:schemeClr val="tx2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b="1" i="1">
                <a:solidFill>
                  <a:schemeClr val="tx2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b="1" i="1">
                <a:solidFill>
                  <a:schemeClr val="tx2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b="1" i="1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BF61E9E-6B50-4F7A-8AAB-662ED797F4D6}" type="slidenum">
              <a:rPr lang="ru-RU" b="0" i="0" smtClean="0">
                <a:solidFill>
                  <a:schemeClr val="tx1"/>
                </a:solidFill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 b="0" i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196A6-C497-4DD3-81E3-AF4FC302D20F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DE14B-E364-4C03-BC95-A347A7E7A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76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2DE64-224D-4F53-B19D-3B3CA0BEEC65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214AC-8FAF-45D8-A17F-0EDF369A67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28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A395B-D401-44C3-85FC-CF8FC915836E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FDE38-99EE-4F49-BCD7-2B9A5CE2A4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322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56C7AA"/>
              </a:buCl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56C7AA"/>
              </a:buCl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56C7AA"/>
              </a:buCl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56C7AA"/>
              </a:buCl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5D64B0C-1AB1-4A3C-BE0F-72258773D77A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0DF38F6-EB48-4C02-A444-A3AC9C760B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680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26ECE5E-BAB2-4C8B-AA34-47FE630D3453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EA60342-1FC8-404C-AE25-9835498D07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015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56C7AA"/>
              </a:buCl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56C7AA"/>
              </a:buCl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56C7AA"/>
              </a:buCl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56C7AA"/>
              </a:buCl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901746B-507C-488A-BB26-004025F6CFFF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C1435BF-59B4-41F9-B2F6-9A3932211E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886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A1A7801-5037-41CC-B39B-4C285C465372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BADA029-BAD1-4815-974E-F3D38B7F4D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502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DB0D7F0-ECE5-42B7-AFED-F6790349379F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E5DE159-C89E-4D3E-809E-D3D7DFE7FC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480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5419E5-746D-4965-A556-0628853110F2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FE227E4-23E1-4F03-B4C9-71572A8192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8020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6"/>
          <p:cNvGraphicFramePr>
            <a:graphicFrameLocks noGrp="1"/>
          </p:cNvGraphicFramePr>
          <p:nvPr/>
        </p:nvGraphicFramePr>
        <p:xfrm>
          <a:off x="1144588" y="2111375"/>
          <a:ext cx="6921500" cy="441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F0767C2-D44F-4EC3-ABD6-87A316D36A63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0EAE7B0-A94A-422D-B745-2434A2F68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7306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99879FB-5960-4728-B766-8643D9302021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54438D8-39BF-40C6-B479-A503D0C5C7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40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2318C-76FE-4700-92D9-854569DB5DED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AEBB3-7FF0-47D8-8646-32D0AD6DE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3708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56C7AA"/>
              </a:buCl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56C7AA"/>
              </a:buCl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56C7AA"/>
              </a:buCl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56C7AA"/>
              </a:buCl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99D0D1F-8F6E-47B2-95E9-7022C323BC3E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678857-C062-4F89-8497-173D2B5FD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4655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0EC7589-A24C-4E64-ACD8-F137229C3D9C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FB72EA1-992D-408E-9369-66E6D92BA6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0054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5B56BE6-8051-4C31-81D8-32F764B0E780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2CD192B-C9E6-4244-812F-ADAB51F39F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9671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56C7AA"/>
              </a:buCl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56C7AA"/>
              </a:buCl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56C7AA"/>
              </a:buCl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56C7AA"/>
              </a:buCl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04447D8-8012-4B45-9403-EED349E53647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034B13B-F9FA-4B88-A87C-889F36F565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3194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A5BD4C6-2D4B-4B78-81CC-DC149D665CF2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0C01DA3-1AC0-43DB-BD73-215A353C03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9111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56C7AA"/>
              </a:buCl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56C7AA"/>
              </a:buCl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56C7AA"/>
              </a:buCl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56C7AA"/>
              </a:buCl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B54A4E0-4309-4188-BB99-88CA96C54701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311F6AA-FF06-4397-9E41-2A7FE5013A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1898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29D33A0-EC78-48F6-B5C2-6E64B1E91FCF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D9C41D6-F91D-409D-B212-F6A54A5010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1405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6175627-AD96-4251-91FB-BF4020B8DF92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ADF21CC-40C9-4BF3-9D58-A2226C81A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7475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7A5E38-8DB4-44AB-B5F7-88EDA6F7BA03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25915FA-D185-457B-87F1-4BC3E517E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2011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6"/>
          <p:cNvGraphicFramePr>
            <a:graphicFrameLocks noGrp="1"/>
          </p:cNvGraphicFramePr>
          <p:nvPr/>
        </p:nvGraphicFramePr>
        <p:xfrm>
          <a:off x="1144588" y="2111375"/>
          <a:ext cx="6921500" cy="441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9465712-4BF6-4E8B-93CE-A2D8064CDF45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2E8B1-DDD2-4404-A3E4-123E7E26B9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33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A5736-24E7-48A1-8B3E-BD3B9A2744FF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654EE-F39C-4351-8210-EBE8BA069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4716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ACDFA78-CB74-4629-850B-4C6794CE4B91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F53FBF0-E10F-4C21-9830-D1DB68BBFD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1693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56C7AA"/>
              </a:buCl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56C7AA"/>
              </a:buCl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56C7AA"/>
              </a:buCl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56C7AA"/>
              </a:buCl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DB92E51-4E61-4967-9FA8-45906CF5A777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4055C2F-4113-42A7-9B42-AD8347B70D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5861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F042D9D-33A1-4244-BE04-52483C1BAB62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7A5338E-0970-4621-8814-797B413437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7908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2ACE6AA-B9F4-4246-855A-0512C8791008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6E17B07-30A1-40B1-87FA-A4C22DF671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30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A0848-20D2-427C-8CF2-82C3E1F37697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DAB30-B3F4-47DE-9E08-9DD1D635DF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25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08E05-B94A-4470-A9EF-CAA702EA5381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D4E9E-A77C-42E9-B16B-F8CC502AA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911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FA56A-A448-4342-BE1A-0D0E5AE88D0E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B4B39-6B88-4BA2-8A37-8B9DF53190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55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B93FF-FF1D-4BD3-AD70-B883DADA0AAE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7014C-74E3-4963-AF06-34DF93969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10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1FCDB-480A-4F57-BBAA-C6B4E932DE89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26F3B-1ECE-4CCB-8B46-9E46D4A601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086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83C98-58F4-4D58-AA27-5D01821B1841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AF2F6-0EE5-43A3-867A-86A881EEC0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79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400" b="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1D2D414-0097-48E4-9274-C0E6ED35F349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 b="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7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 b="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CFC41754-4610-42EC-8410-ABDA8B17D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56C7AA"/>
              </a:buCl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56C7AA"/>
              </a:buCl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56C7AA"/>
              </a:buCl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56C7AA"/>
              </a:buCl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6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Clr>
                <a:srgbClr val="56C7AA"/>
              </a:buClr>
              <a:defRPr sz="1100" b="1"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C00B9C3C-6AD1-4602-9543-828DB5BDB558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Clr>
                <a:srgbClr val="56C7AA"/>
              </a:buClr>
              <a:defRPr sz="1100" b="1"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Clr>
                <a:srgbClr val="56C7AA"/>
              </a:buClr>
              <a:defRPr sz="1200" b="1"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9DC4DCA7-879F-42FE-9C11-E576E6AAAB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56C7AA"/>
              </a:buCl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56C7AA"/>
              </a:buCl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56C7AA"/>
              </a:buCl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56C7AA"/>
              </a:buCl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08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Clr>
                <a:srgbClr val="56C7AA"/>
              </a:buClr>
              <a:defRPr sz="1100" b="1"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BBC00925-1F7F-4133-A8DD-287C52D589AB}" type="datetime1">
              <a:rPr lang="ru-RU"/>
              <a:pPr>
                <a:defRPr/>
              </a:pPr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Clr>
                <a:srgbClr val="56C7AA"/>
              </a:buClr>
              <a:defRPr sz="1100" b="1"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Clr>
                <a:srgbClr val="56C7AA"/>
              </a:buClr>
              <a:defRPr sz="1200" b="1"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6140845D-00A6-40E3-90BD-639C71252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_____Microsoft_Excel_97-2003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729984" y="2636912"/>
            <a:ext cx="7561263" cy="3600450"/>
          </a:xfrm>
          <a:prstGeom prst="rect">
            <a:avLst/>
          </a:prstGeom>
          <a:solidFill>
            <a:schemeClr val="accent2">
              <a:alpha val="42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7370" y="1628800"/>
            <a:ext cx="7772400" cy="428625"/>
          </a:xfrm>
        </p:spPr>
        <p:txBody>
          <a:bodyPr anchor="b">
            <a:noAutofit/>
          </a:bodyPr>
          <a:lstStyle/>
          <a:p>
            <a:pPr eaLnBrk="1" hangingPunct="1">
              <a:defRPr/>
            </a:pPr>
            <a:r>
              <a:rPr lang="ru-RU" sz="1800" i="1" dirty="0" smtClean="0">
                <a:latin typeface="Arial" charset="0"/>
              </a:rPr>
              <a:t>Финансовое управление администрации </a:t>
            </a:r>
            <a:br>
              <a:rPr lang="ru-RU" sz="1800" i="1" dirty="0" smtClean="0">
                <a:latin typeface="Arial" charset="0"/>
              </a:rPr>
            </a:br>
            <a:r>
              <a:rPr lang="ru-RU" sz="1800" i="1" dirty="0" smtClean="0">
                <a:latin typeface="Arial" charset="0"/>
              </a:rPr>
              <a:t>городского округа «поселок Палана»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21227" y="2780928"/>
            <a:ext cx="7978775" cy="2016125"/>
          </a:xfrm>
          <a:extLst>
            <a:ext uri="{909E8E84-426E-40DD-AFC4-6F175D3DCCD1}">
              <a14:hiddenFill xmlns:a14="http://schemas.microsoft.com/office/drawing/2010/main">
                <a:solidFill>
                  <a:srgbClr val="00FFFF">
                    <a:alpha val="71001"/>
                  </a:srgbClr>
                </a:solidFill>
              </a14:hiddenFill>
            </a:ext>
          </a:extLst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</a:rPr>
              <a:t>БЮДЖЕТ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</a:rPr>
              <a:t>ГОРОДСКОГО ОКРУГА </a:t>
            </a:r>
            <a:b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</a:rPr>
              <a:t>«ПОСЕЛОК ПАЛАНА»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</a:rPr>
              <a:t>НА 2019 ГОД И НА ПЛАНОВЫЙ ПЕРИОД 2020-2021 ГОДОВ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b="1" i="1" dirty="0" smtClean="0">
              <a:solidFill>
                <a:schemeClr val="tx2"/>
              </a:solidFill>
            </a:endParaRPr>
          </a:p>
        </p:txBody>
      </p:sp>
      <p:pic>
        <p:nvPicPr>
          <p:cNvPr id="5" name="Picture 3" descr="X:\my_sys\#old\Desktop\Сиволика\Флаг и герб Паланы\ГЕРБ-прозрачный-фон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88640"/>
            <a:ext cx="1188417" cy="1219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b">
            <a:noAutofit/>
          </a:bodyPr>
          <a:lstStyle/>
          <a:p>
            <a:pPr eaLnBrk="1" hangingPunct="1">
              <a:defRPr/>
            </a:pPr>
            <a:r>
              <a:rPr lang="ru-RU" sz="2400" b="1" i="1" dirty="0" smtClean="0">
                <a:latin typeface="Times New Roman" pitchFamily="18" charset="0"/>
              </a:rPr>
              <a:t>Расходы городского округа «поселок Палана» на социально-культурную сферу в 2019 г.</a:t>
            </a:r>
            <a:br>
              <a:rPr lang="ru-RU" sz="2400" b="1" i="1" dirty="0" smtClean="0">
                <a:latin typeface="Times New Roman" pitchFamily="18" charset="0"/>
              </a:rPr>
            </a:br>
            <a:r>
              <a:rPr lang="ru-RU" sz="2400" b="1" i="1" dirty="0" smtClean="0">
                <a:effectLst/>
                <a:latin typeface="Times New Roman" pitchFamily="18" charset="0"/>
              </a:rPr>
              <a:t>						</a:t>
            </a:r>
            <a:r>
              <a:rPr lang="ru-RU" sz="1600" i="1" dirty="0" err="1" smtClean="0">
                <a:effectLst/>
                <a:latin typeface="Times New Roman" pitchFamily="18" charset="0"/>
              </a:rPr>
              <a:t>тыс.рублей</a:t>
            </a:r>
            <a:endParaRPr lang="ru-RU" sz="1600" i="1" dirty="0" smtClean="0">
              <a:effectLst/>
              <a:latin typeface="Times New Roman" pitchFamily="18" charset="0"/>
            </a:endParaRPr>
          </a:p>
        </p:txBody>
      </p:sp>
      <p:graphicFrame>
        <p:nvGraphicFramePr>
          <p:cNvPr id="3" name="Объект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45933594"/>
              </p:ext>
            </p:extLst>
          </p:nvPr>
        </p:nvGraphicFramePr>
        <p:xfrm>
          <a:off x="1390650" y="1879600"/>
          <a:ext cx="6000750" cy="417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ъект 6"/>
          <p:cNvSpPr>
            <a:spLocks noGrp="1"/>
          </p:cNvSpPr>
          <p:nvPr>
            <p:ph sz="quarter" idx="4294967295"/>
          </p:nvPr>
        </p:nvSpPr>
        <p:spPr>
          <a:xfrm>
            <a:off x="250825" y="725488"/>
            <a:ext cx="8497888" cy="5943600"/>
          </a:xfrm>
          <a:solidFill>
            <a:srgbClr val="CCFFFF">
              <a:alpha val="30196"/>
            </a:srgbClr>
          </a:solidFill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1300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Развитие образования в городском округе «поселок Палана»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1300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2. Развитие культуры в городском округе «поселок Палана»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1300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3. Социальная поддержка граждан в городском округе «поселок Палана»</a:t>
            </a:r>
          </a:p>
          <a:p>
            <a:pPr marL="0" indent="0" algn="just" eaLnBrk="1" fontAlgn="t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300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300" b="1" i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Энергоэффективность</a:t>
            </a:r>
            <a:r>
              <a:rPr lang="ru-RU" sz="1300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развитие энергетики и коммунального хозяйства, обеспечение жителей городского округа «поселок Палана» коммунальными услугами и услугами по благоустройству территорий 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300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5. Профилактика правонарушений и преступлений на территории городского округа «поселок Палана» 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300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6. Повышение безопасности дорожного движения на территории городского округа «поселок Палана» 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300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7. Развитие физической культуры в городском округе «поселок Палана»</a:t>
            </a:r>
          </a:p>
          <a:p>
            <a:pPr marL="0" indent="0" algn="just" eaLnBrk="1" fontAlgn="t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300" b="1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8. Развитие малого и среднего предпринимательства на территории городского округа  «поселок Палана» </a:t>
            </a:r>
          </a:p>
          <a:p>
            <a:pPr marL="0" indent="0" algn="just" eaLnBrk="1" fontAlgn="t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3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9. Устойчивое развитие коренных малочисленных народов Севера и Дальнего Востока, проживающих на территории городского округа «поселок Палана» </a:t>
            </a:r>
          </a:p>
          <a:p>
            <a:pPr marL="0" indent="0" algn="just" eaLnBrk="1" fontAlgn="t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3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10. Совершенствование управления муниципальным имуществом городского округа «поселок Палана» </a:t>
            </a:r>
          </a:p>
          <a:p>
            <a:pPr marL="0" indent="0" algn="just" eaLnBrk="1" fontAlgn="t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3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11. Безопасность  городского округа «поселок Палана» </a:t>
            </a:r>
          </a:p>
          <a:p>
            <a:pPr marL="0" indent="0" algn="just" eaLnBrk="1" fontAlgn="t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3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12. Формирование  комфортной  городской среды в городском округе «поселок Палана»</a:t>
            </a:r>
          </a:p>
          <a:p>
            <a:pPr marL="0" indent="0" algn="just" eaLnBrk="1" fontAlgn="t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3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13.Обеспечение доступным и комфортным жильем и коммунальными услугами населения городского округа «поселок Палана»</a:t>
            </a:r>
          </a:p>
          <a:p>
            <a:pPr marL="0" indent="0" algn="just" eaLnBrk="1" fontAlgn="t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3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14. Создание и развитие туристической инфраструктуры в городском округе «поселок Палана»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388" y="101600"/>
            <a:ext cx="8569325" cy="396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ru-RU" sz="20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Перечень муниципальных программ городского округа  «поселок Палана»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74013" y="-7938"/>
            <a:ext cx="285750" cy="336551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ru-RU" sz="1600" smtClean="0">
                <a:solidFill>
                  <a:srgbClr val="23427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609166558"/>
              </p:ext>
            </p:extLst>
          </p:nvPr>
        </p:nvGraphicFramePr>
        <p:xfrm>
          <a:off x="179512" y="908720"/>
          <a:ext cx="8712968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260648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Расходы на реализацию муниципальных программ 2019г.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3964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ъект 2"/>
          <p:cNvSpPr>
            <a:spLocks noGrp="1"/>
          </p:cNvSpPr>
          <p:nvPr>
            <p:ph sz="quarter" idx="13"/>
          </p:nvPr>
        </p:nvSpPr>
        <p:spPr>
          <a:xfrm>
            <a:off x="250825" y="549275"/>
            <a:ext cx="8785225" cy="5543550"/>
          </a:xfrm>
        </p:spPr>
        <p:txBody>
          <a:bodyPr/>
          <a:lstStyle/>
          <a:p>
            <a:pPr eaLnBrk="1" hangingPunct="1"/>
            <a:r>
              <a:rPr lang="ru-RU" b="1" smtClean="0"/>
              <a:t>Бюджет </a:t>
            </a:r>
            <a:r>
              <a:rPr lang="ru-RU" smtClean="0"/>
              <a:t>- 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  <a:endParaRPr lang="ru-RU" b="1" smtClean="0"/>
          </a:p>
          <a:p>
            <a:pPr eaLnBrk="1" hangingPunct="1"/>
            <a:endParaRPr lang="ru-RU" b="1" smtClean="0"/>
          </a:p>
          <a:p>
            <a:pPr eaLnBrk="1" hangingPunct="1"/>
            <a:endParaRPr lang="ru-RU" b="1" smtClean="0"/>
          </a:p>
          <a:p>
            <a:pPr eaLnBrk="1" hangingPunct="1"/>
            <a:r>
              <a:rPr lang="ru-RU" b="1" smtClean="0"/>
              <a:t>Доходы бюджета </a:t>
            </a:r>
            <a:r>
              <a:rPr lang="ru-RU" smtClean="0"/>
              <a:t>- поступающие в бюджет денежные средства (за исключением средств , являющихся источниками финансирования дефицита бюджета) </a:t>
            </a:r>
          </a:p>
          <a:p>
            <a:pPr eaLnBrk="1" hangingPunct="1"/>
            <a:r>
              <a:rPr lang="ru-RU" b="1" smtClean="0"/>
              <a:t>Расходы бюджета </a:t>
            </a:r>
            <a:r>
              <a:rPr lang="ru-RU" smtClean="0"/>
              <a:t>– выплачиваемые из бюджета денежные средства (за исключением средств , являющихся источниками финансирования дефицита бюджета)</a:t>
            </a:r>
          </a:p>
          <a:p>
            <a:pPr eaLnBrk="1" hangingPunct="1"/>
            <a:r>
              <a:rPr lang="ru-RU" b="1" smtClean="0"/>
              <a:t>Дефицит бюджета </a:t>
            </a:r>
            <a:r>
              <a:rPr lang="ru-RU" smtClean="0"/>
              <a:t>– превышение расходов над доходами</a:t>
            </a:r>
          </a:p>
          <a:p>
            <a:pPr eaLnBrk="1" hangingPunct="1"/>
            <a:r>
              <a:rPr lang="ru-RU" b="1" smtClean="0"/>
              <a:t>Профицит бюджета </a:t>
            </a:r>
            <a:r>
              <a:rPr lang="ru-RU" smtClean="0"/>
              <a:t>– превышение доходов над расходами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1430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800" dirty="0" smtClean="0"/>
              <a:t>Основные направления бюджетной политики </a:t>
            </a:r>
            <a:br>
              <a:rPr lang="ru-RU" sz="2800" dirty="0" smtClean="0"/>
            </a:br>
            <a:r>
              <a:rPr lang="ru-RU" sz="2800" dirty="0" smtClean="0"/>
              <a:t>городского округа «поселок Палана»</a:t>
            </a:r>
          </a:p>
        </p:txBody>
      </p:sp>
      <p:sp>
        <p:nvSpPr>
          <p:cNvPr id="28675" name="Объект 2"/>
          <p:cNvSpPr>
            <a:spLocks noGrp="1"/>
          </p:cNvSpPr>
          <p:nvPr>
            <p:ph sz="quarter" idx="13"/>
          </p:nvPr>
        </p:nvSpPr>
        <p:spPr>
          <a:xfrm>
            <a:off x="684213" y="1700213"/>
            <a:ext cx="7848600" cy="4537075"/>
          </a:xfrm>
        </p:spPr>
        <p:txBody>
          <a:bodyPr/>
          <a:lstStyle/>
          <a:p>
            <a:pPr eaLnBrk="1" hangingPunct="1"/>
            <a:r>
              <a:rPr lang="ru-RU" sz="2000" smtClean="0"/>
              <a:t>1. Обеспечение долгосрочной сбалансированности и устойчивости бюджетной системы городского округа «поселок Палана».</a:t>
            </a:r>
          </a:p>
          <a:p>
            <a:pPr eaLnBrk="1" hangingPunct="1"/>
            <a:r>
              <a:rPr lang="ru-RU" sz="2000" smtClean="0"/>
              <a:t>2. Обеспечение ассигнованиями в полном объеме и финансирование в первоочередном порядке приоритетных расходных обязательств муниципального образования.</a:t>
            </a:r>
          </a:p>
          <a:p>
            <a:pPr eaLnBrk="1" hangingPunct="1"/>
            <a:r>
              <a:rPr lang="ru-RU" sz="2000" smtClean="0"/>
              <a:t>3. Максимальное ограничение принимаемых расходных обязательств, сдерживание роста действующих расходных обязательств.</a:t>
            </a:r>
          </a:p>
          <a:p>
            <a:pPr eaLnBrk="1" hangingPunct="1"/>
            <a:r>
              <a:rPr lang="ru-RU" sz="2000" smtClean="0"/>
              <a:t>4. Развитие  программно-целевых методов управления на местном уровне, обеспечение нацеленности бюджетной системы на достижение запланированных результатов.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7538" y="593725"/>
            <a:ext cx="7929562" cy="949325"/>
          </a:xfrm>
        </p:spPr>
        <p:txBody>
          <a:bodyPr anchor="b">
            <a:noAutofit/>
          </a:bodyPr>
          <a:lstStyle/>
          <a:p>
            <a:pPr eaLnBrk="1" hangingPunct="1">
              <a:lnSpc>
                <a:spcPts val="3900"/>
              </a:lnSpc>
              <a:defRPr/>
            </a:pPr>
            <a:r>
              <a:rPr lang="ru-RU" sz="2000" b="1" i="1" dirty="0" smtClean="0">
                <a:latin typeface="Times New Roman" pitchFamily="18" charset="0"/>
              </a:rPr>
              <a:t>Основные</a:t>
            </a:r>
            <a:r>
              <a:rPr lang="ru-RU" sz="2000" i="1" dirty="0" smtClean="0">
                <a:latin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</a:rPr>
              <a:t>параметры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</a:rPr>
              <a:t>бюджета городского округа </a:t>
            </a:r>
            <a:br>
              <a:rPr lang="ru-RU" sz="2000" b="1" i="1" dirty="0" smtClean="0">
                <a:latin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</a:rPr>
              <a:t>«поселок Палана»</a:t>
            </a:r>
            <a:r>
              <a:rPr lang="ru-RU" sz="2000" b="1" dirty="0" smtClean="0">
                <a:latin typeface="Times New Roman" pitchFamily="18" charset="0"/>
              </a:rPr>
              <a:t> на </a:t>
            </a:r>
            <a:r>
              <a:rPr lang="ru-RU" sz="2000" b="1" i="1" dirty="0" smtClean="0">
                <a:latin typeface="Times New Roman" pitchFamily="18" charset="0"/>
              </a:rPr>
              <a:t>2018-2021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</a:rPr>
              <a:t>годы</a:t>
            </a:r>
            <a:r>
              <a:rPr lang="ru-RU" sz="2000" i="1" dirty="0" smtClean="0">
                <a:latin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</a:rPr>
            </a:br>
            <a:r>
              <a:rPr lang="ru-RU" sz="2000" i="1" dirty="0" smtClean="0"/>
              <a:t>							</a:t>
            </a:r>
            <a:r>
              <a:rPr lang="ru-RU" sz="1400" i="1" dirty="0" smtClean="0">
                <a:latin typeface="Times New Roman" pitchFamily="18" charset="0"/>
              </a:rPr>
              <a:t>тыс. рублей</a:t>
            </a:r>
          </a:p>
        </p:txBody>
      </p:sp>
      <p:graphicFrame>
        <p:nvGraphicFramePr>
          <p:cNvPr id="5225" name="Group 10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92425306"/>
              </p:ext>
            </p:extLst>
          </p:nvPr>
        </p:nvGraphicFramePr>
        <p:xfrm>
          <a:off x="468313" y="1628775"/>
          <a:ext cx="8229600" cy="2606674"/>
        </p:xfrm>
        <a:graphic>
          <a:graphicData uri="http://schemas.openxmlformats.org/drawingml/2006/table">
            <a:tbl>
              <a:tblPr/>
              <a:tblGrid>
                <a:gridCol w="2087562"/>
                <a:gridCol w="1450975"/>
                <a:gridCol w="1543050"/>
                <a:gridCol w="1573213"/>
                <a:gridCol w="1574800"/>
              </a:tblGrid>
              <a:tr h="457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Palatino Linotype" pitchFamily="18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2018 год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2019 год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2020 год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2021 год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</a:tr>
              <a:tr h="777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Доходы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Palatino Linotype" pitchFamily="18" charset="0"/>
                        </a:rPr>
                        <a:t>432638,251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Palatino Linotype" pitchFamily="18" charset="0"/>
                        </a:rPr>
                        <a:t>590263,16549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Palatino Linotype" pitchFamily="18" charset="0"/>
                        </a:rPr>
                        <a:t>404017,84582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Palatino Linotype" pitchFamily="18" charset="0"/>
                        </a:rPr>
                        <a:t>512743,95137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945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Расходы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Palatino Linotype" pitchFamily="18" charset="0"/>
                        </a:rPr>
                        <a:t>432638,251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Palatino Linotype" pitchFamily="18" charset="0"/>
                        </a:rPr>
                        <a:t>590263,16549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Palatino Linotype" pitchFamily="18" charset="0"/>
                        </a:rPr>
                        <a:t>404017,84582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Palatino Linotype" pitchFamily="18" charset="0"/>
                        </a:rPr>
                        <a:t>512743,95137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777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Дефицит (-)/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профицит (+)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Palatino Linotype" pitchFamily="18" charset="0"/>
                        </a:rPr>
                        <a:t>0,000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Palatino Linotype" pitchFamily="18" charset="0"/>
                        </a:rPr>
                        <a:t>0,000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Palatino Linotype" pitchFamily="18" charset="0"/>
                        </a:rPr>
                        <a:t>0,000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Palatino Linotype" pitchFamily="18" charset="0"/>
                        </a:rPr>
                        <a:t>0,000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750" y="620713"/>
            <a:ext cx="8208963" cy="1800225"/>
          </a:xfrm>
        </p:spPr>
        <p:txBody>
          <a:bodyPr anchor="b">
            <a:no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                                                                              </a:t>
            </a:r>
            <a:br>
              <a:rPr lang="ru-RU" sz="2000" b="1" dirty="0" smtClean="0"/>
            </a:br>
            <a:r>
              <a:rPr lang="ru-RU" sz="2000" b="1" dirty="0" smtClean="0"/>
              <a:t>                                            </a:t>
            </a:r>
            <a:br>
              <a:rPr lang="ru-RU" sz="2000" b="1" dirty="0" smtClean="0"/>
            </a:br>
            <a:r>
              <a:rPr lang="ru-RU" sz="2000" b="1" i="1" dirty="0" smtClean="0">
                <a:latin typeface="Times New Roman" pitchFamily="18" charset="0"/>
              </a:rPr>
              <a:t>Структура доходов бюджета городского округа «поселок Палана»</a:t>
            </a:r>
            <a:br>
              <a:rPr lang="ru-RU" sz="2000" b="1" i="1" dirty="0" smtClean="0">
                <a:latin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</a:rPr>
              <a:t> в 2017-2020 годах</a:t>
            </a:r>
            <a:r>
              <a:rPr lang="ru-RU" sz="2000" b="1" dirty="0" smtClean="0"/>
              <a:t>                                  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								</a:t>
            </a:r>
          </a:p>
        </p:txBody>
      </p:sp>
      <p:graphicFrame>
        <p:nvGraphicFramePr>
          <p:cNvPr id="3" name="Объект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26630419"/>
              </p:ext>
            </p:extLst>
          </p:nvPr>
        </p:nvGraphicFramePr>
        <p:xfrm>
          <a:off x="1092200" y="1730375"/>
          <a:ext cx="6937375" cy="466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4" name="TextBox 7"/>
          <p:cNvSpPr txBox="1">
            <a:spLocks noChangeArrowheads="1"/>
          </p:cNvSpPr>
          <p:nvPr/>
        </p:nvSpPr>
        <p:spPr bwMode="auto">
          <a:xfrm flipV="1">
            <a:off x="6948488" y="1341438"/>
            <a:ext cx="1368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>
            <a:spAutoFit/>
          </a:bodyPr>
          <a:lstStyle>
            <a:lvl1pPr eaLnBrk="0" hangingPunct="0">
              <a:defRPr b="1" i="1">
                <a:solidFill>
                  <a:schemeClr val="tx2"/>
                </a:solidFill>
                <a:latin typeface="Tahoma" pitchFamily="34" charset="0"/>
              </a:defRPr>
            </a:lvl1pPr>
            <a:lvl2pPr marL="742950" indent="-285750" eaLnBrk="0" hangingPunct="0">
              <a:defRPr b="1" i="1">
                <a:solidFill>
                  <a:schemeClr val="tx2"/>
                </a:solidFill>
                <a:latin typeface="Tahoma" pitchFamily="34" charset="0"/>
              </a:defRPr>
            </a:lvl2pPr>
            <a:lvl3pPr marL="1143000" indent="-228600" eaLnBrk="0" hangingPunct="0">
              <a:defRPr b="1" i="1">
                <a:solidFill>
                  <a:schemeClr val="tx2"/>
                </a:solidFill>
                <a:latin typeface="Tahoma" pitchFamily="34" charset="0"/>
              </a:defRPr>
            </a:lvl3pPr>
            <a:lvl4pPr marL="1600200" indent="-228600" eaLnBrk="0" hangingPunct="0">
              <a:defRPr b="1" i="1">
                <a:solidFill>
                  <a:schemeClr val="tx2"/>
                </a:solidFill>
                <a:latin typeface="Tahoma" pitchFamily="34" charset="0"/>
              </a:defRPr>
            </a:lvl4pPr>
            <a:lvl5pPr marL="2057400" indent="-228600" eaLnBrk="0" hangingPunct="0">
              <a:defRPr b="1" i="1">
                <a:solidFill>
                  <a:schemeClr val="tx2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b="1" i="1">
                <a:solidFill>
                  <a:schemeClr val="tx2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b="1" i="1">
                <a:solidFill>
                  <a:schemeClr val="tx2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b="1" i="1">
                <a:solidFill>
                  <a:schemeClr val="tx2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b="1" i="1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b="0">
                <a:solidFill>
                  <a:schemeClr val="tx1"/>
                </a:solidFill>
                <a:latin typeface="Times New Roman" pitchFamily="18" charset="0"/>
              </a:rPr>
              <a:t>тыс.рублей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74013" y="-7938"/>
            <a:ext cx="285750" cy="336551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ru-RU" sz="1600" smtClean="0">
                <a:solidFill>
                  <a:srgbClr val="23427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854075"/>
            <a:ext cx="8229600" cy="862013"/>
          </a:xfrm>
        </p:spPr>
        <p:txBody>
          <a:bodyPr anchor="b">
            <a:noAutofit/>
          </a:bodyPr>
          <a:lstStyle/>
          <a:p>
            <a:pPr marL="457200" indent="-457200" eaLnBrk="1" hangingPunct="1">
              <a:lnSpc>
                <a:spcPts val="4500"/>
              </a:lnSpc>
              <a:buFontTx/>
              <a:buChar char="•"/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i="1" dirty="0" smtClean="0">
                <a:latin typeface="Times New Roman" pitchFamily="18" charset="0"/>
              </a:rPr>
              <a:t>Структура доходов бюджета</a:t>
            </a:r>
            <a:br>
              <a:rPr lang="ru-RU" sz="2000" b="1" i="1" dirty="0" smtClean="0">
                <a:latin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</a:rPr>
              <a:t>городского округа «поселок Палана» на 2018 год</a:t>
            </a:r>
            <a:r>
              <a:rPr lang="ru-RU" sz="2000" b="1" dirty="0" smtClean="0"/>
              <a:t> </a:t>
            </a:r>
            <a:r>
              <a:rPr lang="ru-RU" sz="1200" b="1" i="1" dirty="0" smtClean="0">
                <a:latin typeface="Times New Roman" pitchFamily="18" charset="0"/>
              </a:rPr>
              <a:t>(по процентам)</a:t>
            </a:r>
          </a:p>
        </p:txBody>
      </p:sp>
      <p:graphicFrame>
        <p:nvGraphicFramePr>
          <p:cNvPr id="3" name="Объект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82663236"/>
              </p:ext>
            </p:extLst>
          </p:nvPr>
        </p:nvGraphicFramePr>
        <p:xfrm>
          <a:off x="841375" y="1836738"/>
          <a:ext cx="7950200" cy="3651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974013" y="-7938"/>
            <a:ext cx="198437" cy="336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endParaRPr lang="ru-RU" sz="1600" smtClean="0">
              <a:solidFill>
                <a:srgbClr val="23427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25475" y="850900"/>
            <a:ext cx="7929563" cy="865188"/>
          </a:xfrm>
        </p:spPr>
        <p:txBody>
          <a:bodyPr anchor="b">
            <a:noAutofit/>
          </a:bodyPr>
          <a:lstStyle/>
          <a:p>
            <a:pPr eaLnBrk="1" hangingPunct="1"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i="1" dirty="0" smtClean="0">
                <a:latin typeface="Times New Roman" pitchFamily="18" charset="0"/>
              </a:rPr>
              <a:t>Структура безвозмездных поступлений бюджета городского округа «поселок Палана» в 2018-2021 годах</a:t>
            </a:r>
            <a:r>
              <a:rPr lang="ru-RU" sz="1200" b="1" i="1" dirty="0" smtClean="0">
                <a:latin typeface="Times New Roman" pitchFamily="18" charset="0"/>
              </a:rPr>
              <a:t/>
            </a:r>
            <a:br>
              <a:rPr lang="ru-RU" sz="1200" b="1" i="1" dirty="0" smtClean="0">
                <a:latin typeface="Times New Roman" pitchFamily="18" charset="0"/>
              </a:rPr>
            </a:br>
            <a:r>
              <a:rPr lang="ru-RU" sz="1200" b="1" i="1" dirty="0" smtClean="0">
                <a:latin typeface="Times New Roman" pitchFamily="18" charset="0"/>
              </a:rPr>
              <a:t> 							</a:t>
            </a:r>
            <a:r>
              <a:rPr lang="ru-RU" sz="1400" b="1" i="1" dirty="0" smtClean="0">
                <a:latin typeface="Times New Roman" pitchFamily="18" charset="0"/>
              </a:rPr>
              <a:t>тыс. рублей</a:t>
            </a:r>
          </a:p>
        </p:txBody>
      </p:sp>
      <p:graphicFrame>
        <p:nvGraphicFramePr>
          <p:cNvPr id="17487" name="Group 7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80555425"/>
              </p:ext>
            </p:extLst>
          </p:nvPr>
        </p:nvGraphicFramePr>
        <p:xfrm>
          <a:off x="611188" y="1989138"/>
          <a:ext cx="7675562" cy="3652839"/>
        </p:xfrm>
        <a:graphic>
          <a:graphicData uri="http://schemas.openxmlformats.org/drawingml/2006/table">
            <a:tbl>
              <a:tblPr/>
              <a:tblGrid>
                <a:gridCol w="1546225"/>
                <a:gridCol w="1365250"/>
                <a:gridCol w="1652587"/>
                <a:gridCol w="1509713"/>
                <a:gridCol w="1601787"/>
              </a:tblGrid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2018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2019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2020год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2021год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Дотации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58849,0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62301,00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47210,00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47210,00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Субсидии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100462,64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223553,60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65491,61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167111,74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Субвенции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185479,30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201464,70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198834,20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199988,40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344790,94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487319,30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311535,81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414310,14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974013" y="-7938"/>
            <a:ext cx="285750" cy="336551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ru-RU" sz="1600" smtClean="0">
                <a:solidFill>
                  <a:srgbClr val="23427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188913"/>
            <a:ext cx="8229600" cy="890587"/>
          </a:xfrm>
        </p:spPr>
        <p:txBody>
          <a:bodyPr anchor="b">
            <a:noAutofit/>
          </a:bodyPr>
          <a:lstStyle/>
          <a:p>
            <a:pPr eaLnBrk="1" hangingPunct="1">
              <a:defRPr/>
            </a:pPr>
            <a:r>
              <a:rPr lang="ru-RU" sz="2000" b="1" i="1" dirty="0" smtClean="0">
                <a:latin typeface="Times New Roman" pitchFamily="18" charset="0"/>
              </a:rPr>
              <a:t>Структура расходов бюджета</a:t>
            </a:r>
            <a:br>
              <a:rPr lang="ru-RU" sz="2000" b="1" i="1" dirty="0" smtClean="0">
                <a:latin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</a:rPr>
              <a:t>городского округа «поселок Палана» в 2018-2020 годах</a:t>
            </a:r>
            <a:br>
              <a:rPr lang="ru-RU" sz="2000" b="1" i="1" dirty="0" smtClean="0">
                <a:latin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</a:rPr>
              <a:t>по разделам классификации  расходов бюджета</a:t>
            </a:r>
            <a:endParaRPr lang="ru-RU" sz="2000" i="1" dirty="0" smtClean="0">
              <a:latin typeface="Times New Roman" pitchFamily="18" charset="0"/>
            </a:endParaRPr>
          </a:p>
        </p:txBody>
      </p:sp>
      <p:graphicFrame>
        <p:nvGraphicFramePr>
          <p:cNvPr id="3" name="Объект 1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29394311"/>
              </p:ext>
            </p:extLst>
          </p:nvPr>
        </p:nvGraphicFramePr>
        <p:xfrm>
          <a:off x="1454150" y="1316038"/>
          <a:ext cx="6905625" cy="4375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 flipH="1" flipV="1">
            <a:off x="7837488" y="-341313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ru-RU" sz="1600" smtClean="0">
                <a:solidFill>
                  <a:srgbClr val="23427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295400"/>
          </a:xfrm>
        </p:spPr>
        <p:txBody>
          <a:bodyPr anchor="b">
            <a:noAutofit/>
          </a:bodyPr>
          <a:lstStyle/>
          <a:p>
            <a:pPr eaLnBrk="1" hangingPunct="1">
              <a:defRPr/>
            </a:pPr>
            <a:r>
              <a:rPr lang="ru-RU" sz="2000" b="1" i="1" dirty="0" smtClean="0">
                <a:latin typeface="Times New Roman" pitchFamily="18" charset="0"/>
              </a:rPr>
              <a:t>Структура расходов бюджета городского округа «поселок Палана» на</a:t>
            </a:r>
            <a:br>
              <a:rPr lang="ru-RU" sz="2000" b="1" i="1" dirty="0" smtClean="0">
                <a:latin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</a:rPr>
              <a:t>2019 год по разделам классификации </a:t>
            </a:r>
            <a:br>
              <a:rPr lang="ru-RU" sz="2000" b="1" i="1" dirty="0" smtClean="0">
                <a:latin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</a:rPr>
              <a:t>расходов бюджетов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74013" y="-7938"/>
            <a:ext cx="285750" cy="336551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ru-RU" sz="1600" smtClean="0">
                <a:solidFill>
                  <a:srgbClr val="23427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16825"/>
              </p:ext>
            </p:extLst>
          </p:nvPr>
        </p:nvGraphicFramePr>
        <p:xfrm>
          <a:off x="1319213" y="1817688"/>
          <a:ext cx="6858000" cy="460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Диаграмма" r:id="rId4" imgW="9305810" imgH="6248340" progId="Excel.Chart.8">
                  <p:embed/>
                </p:oleObj>
              </mc:Choice>
              <mc:Fallback>
                <p:oleObj name="Диаграмма" r:id="rId4" imgW="9305810" imgH="6248340" progId="Excel.Chart.8">
                  <p:embed/>
                  <p:pic>
                    <p:nvPicPr>
                      <p:cNvPr id="0" name="Объект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1817688"/>
                        <a:ext cx="6858000" cy="4603750"/>
                      </a:xfrm>
                      <a:prstGeom prst="rect">
                        <a:avLst/>
                      </a:prstGeom>
                      <a:solidFill>
                        <a:srgbClr val="CCFFFF">
                          <a:alpha val="30196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FFFF">
                  <a:alpha val="71001"/>
                </a:srgbClr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65000"/>
          <a:buFont typeface="Wingdings" pitchFamily="2" charset="2"/>
          <a:buNone/>
          <a:tabLst/>
          <a:defRPr kumimoji="0" lang="ru-RU" sz="1800" b="1" i="1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FFFF">
                  <a:alpha val="71001"/>
                </a:srgbClr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65000"/>
          <a:buFont typeface="Wingdings" pitchFamily="2" charset="2"/>
          <a:buNone/>
          <a:tabLst/>
          <a:defRPr kumimoji="0" lang="ru-RU" sz="1800" b="1" i="1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4425</TotalTime>
  <Words>482</Words>
  <Application>Microsoft Office PowerPoint</Application>
  <PresentationFormat>Экран (4:3)</PresentationFormat>
  <Paragraphs>108</Paragraphs>
  <Slides>12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Текстура</vt:lpstr>
      <vt:lpstr>Воздушный поток</vt:lpstr>
      <vt:lpstr>1_Воздушный поток</vt:lpstr>
      <vt:lpstr>Диаграмма</vt:lpstr>
      <vt:lpstr>Финансовое управление администрации  городского округа «поселок Палана»</vt:lpstr>
      <vt:lpstr>Презентация PowerPoint</vt:lpstr>
      <vt:lpstr>Основные направления бюджетной политики  городского округа «поселок Палана»</vt:lpstr>
      <vt:lpstr>Основные параметры бюджета городского округа  «поселок Палана» на 2018-2021 годы        тыс. рублей</vt:lpstr>
      <vt:lpstr>                                                                                                                                                                         Структура доходов бюджета городского округа «поселок Палана»  в 2017-2020 годах                                            </vt:lpstr>
      <vt:lpstr>  Структура доходов бюджета городского округа «поселок Палана» на 2018 год (по процентам)</vt:lpstr>
      <vt:lpstr>  Структура безвозмездных поступлений бюджета городского округа «поселок Палана» в 2018-2021 годах         тыс. рублей</vt:lpstr>
      <vt:lpstr>Структура расходов бюджета городского округа «поселок Палана» в 2018-2020 годах по разделам классификации  расходов бюджета</vt:lpstr>
      <vt:lpstr>Структура расходов бюджета городского округа «поселок Палана» на 2019 год по разделам классификации  расходов бюджетов</vt:lpstr>
      <vt:lpstr>Расходы городского округа «поселок Палана» на социально-культурную сферу в 2019 г.       тыс.рублей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Камчатского края</dc:title>
  <dc:creator>Кушнирук Екатерина Валерьевна</dc:creator>
  <cp:lastModifiedBy>user</cp:lastModifiedBy>
  <cp:revision>253</cp:revision>
  <cp:lastPrinted>2013-10-12T05:23:58Z</cp:lastPrinted>
  <dcterms:created xsi:type="dcterms:W3CDTF">2013-09-30T23:11:49Z</dcterms:created>
  <dcterms:modified xsi:type="dcterms:W3CDTF">2018-11-23T01:56:41Z</dcterms:modified>
</cp:coreProperties>
</file>