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  <p:sldMasterId id="2147483777" r:id="rId2"/>
    <p:sldMasterId id="2147483789" r:id="rId3"/>
  </p:sldMasterIdLst>
  <p:notesMasterIdLst>
    <p:notesMasterId r:id="rId16"/>
  </p:notesMasterIdLst>
  <p:handoutMasterIdLst>
    <p:handoutMasterId r:id="rId17"/>
  </p:handoutMasterIdLst>
  <p:sldIdLst>
    <p:sldId id="256" r:id="rId4"/>
    <p:sldId id="290" r:id="rId5"/>
    <p:sldId id="291" r:id="rId6"/>
    <p:sldId id="266" r:id="rId7"/>
    <p:sldId id="258" r:id="rId8"/>
    <p:sldId id="259" r:id="rId9"/>
    <p:sldId id="263" r:id="rId10"/>
    <p:sldId id="261" r:id="rId11"/>
    <p:sldId id="262" r:id="rId12"/>
    <p:sldId id="274" r:id="rId13"/>
    <p:sldId id="288" r:id="rId14"/>
    <p:sldId id="293" r:id="rId15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065" autoAdjust="0"/>
  </p:normalViewPr>
  <p:slideViewPr>
    <p:cSldViewPr>
      <p:cViewPr>
        <p:scale>
          <a:sx n="90" d="100"/>
          <a:sy n="90" d="100"/>
        </p:scale>
        <p:origin x="-224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2872228088701"/>
          <c:y val="9.4191522762951327E-3"/>
          <c:w val="0.66948257655755017"/>
          <c:h val="0.8995290423861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
доходы</c:v>
                </c:pt>
              </c:strCache>
            </c:strRef>
          </c:tx>
          <c:spPr>
            <a:solidFill>
              <a:srgbClr val="CC99FF"/>
            </a:solidFill>
            <a:ln w="18579">
              <a:noFill/>
            </a:ln>
          </c:spPr>
          <c:invertIfNegative val="0"/>
          <c:dLbls>
            <c:numFmt formatCode="#,##0.0" sourceLinked="0"/>
            <c:spPr>
              <a:noFill/>
              <a:ln w="18579">
                <a:noFill/>
              </a:ln>
            </c:spPr>
            <c:txPr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70677.399999999994</c:v>
                </c:pt>
                <c:pt idx="1">
                  <c:v>75426.039999999994</c:v>
                </c:pt>
                <c:pt idx="2">
                  <c:v>76265.91</c:v>
                </c:pt>
                <c:pt idx="3">
                  <c:v>76204.05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
поступления</c:v>
                </c:pt>
              </c:strCache>
            </c:strRef>
          </c:tx>
          <c:spPr>
            <a:solidFill>
              <a:srgbClr val="FFCC00"/>
            </a:solidFill>
            <a:ln w="18579">
              <a:noFill/>
            </a:ln>
          </c:spPr>
          <c:invertIfNegative val="0"/>
          <c:dLbls>
            <c:dLbl>
              <c:idx val="0"/>
              <c:layout>
                <c:manualLayout>
                  <c:x val="9.2592592592592587E-3"/>
                  <c:y val="-2.413296754195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0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316E-3"/>
                  <c:y val="-3.318250377073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2.0747972114345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8579">
                <a:noFill/>
              </a:ln>
            </c:spPr>
            <c:txPr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334111.40000000002</c:v>
                </c:pt>
                <c:pt idx="1">
                  <c:v>331287.53999999998</c:v>
                </c:pt>
                <c:pt idx="2" formatCode="General">
                  <c:v>300486.2</c:v>
                </c:pt>
                <c:pt idx="3" formatCode="General">
                  <c:v>304765.3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275264"/>
        <c:axId val="91276800"/>
        <c:axId val="0"/>
      </c:bar3DChart>
      <c:catAx>
        <c:axId val="912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1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1276800"/>
        <c:crosses val="autoZero"/>
        <c:auto val="1"/>
        <c:lblAlgn val="ctr"/>
        <c:lblOffset val="100"/>
        <c:noMultiLvlLbl val="0"/>
      </c:catAx>
      <c:valAx>
        <c:axId val="912768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1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1275264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9619852195229379"/>
          <c:y val="0.18210358403475427"/>
          <c:w val="0.99155223891373967"/>
          <c:h val="0.78178952846411442"/>
        </c:manualLayout>
      </c:layout>
      <c:overlay val="0"/>
      <c:txPr>
        <a:bodyPr/>
        <a:lstStyle/>
        <a:p>
          <a:pPr>
            <a:defRPr sz="107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31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2872228088701"/>
          <c:y val="9.4191522762951327E-3"/>
          <c:w val="0.66948257655755017"/>
          <c:h val="0.8995290423861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
доходы</c:v>
                </c:pt>
              </c:strCache>
            </c:strRef>
          </c:tx>
          <c:spPr>
            <a:solidFill>
              <a:srgbClr val="CC99FF"/>
            </a:solidFill>
            <a:ln w="18579">
              <a:noFill/>
            </a:ln>
          </c:spPr>
          <c:invertIfNegative val="0"/>
          <c:dLbls>
            <c:numFmt formatCode="#,##0.0" sourceLinked="0"/>
            <c:spPr>
              <a:noFill/>
              <a:ln w="18579">
                <a:noFill/>
              </a:ln>
            </c:spPr>
            <c:txPr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70677.399999999994</c:v>
                </c:pt>
                <c:pt idx="1">
                  <c:v>75426.039999999994</c:v>
                </c:pt>
                <c:pt idx="2">
                  <c:v>76265.91</c:v>
                </c:pt>
                <c:pt idx="3">
                  <c:v>76204.05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
поступления</c:v>
                </c:pt>
              </c:strCache>
            </c:strRef>
          </c:tx>
          <c:spPr>
            <a:solidFill>
              <a:srgbClr val="FFCC00"/>
            </a:solidFill>
            <a:ln w="18579">
              <a:noFill/>
            </a:ln>
          </c:spPr>
          <c:invertIfNegative val="0"/>
          <c:dLbls>
            <c:dLbl>
              <c:idx val="0"/>
              <c:layout>
                <c:manualLayout>
                  <c:x val="9.2592592592592587E-3"/>
                  <c:y val="-2.413296754195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0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316E-3"/>
                  <c:y val="-3.318250377073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2.0747972114345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8579">
                <a:noFill/>
              </a:ln>
            </c:spPr>
            <c:txPr>
              <a:bodyPr/>
              <a:lstStyle/>
              <a:p>
                <a:pPr>
                  <a:defRPr sz="131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334111.40000000002</c:v>
                </c:pt>
                <c:pt idx="1">
                  <c:v>331287.53999999998</c:v>
                </c:pt>
                <c:pt idx="2" formatCode="General">
                  <c:v>300486.2</c:v>
                </c:pt>
                <c:pt idx="3" formatCode="General">
                  <c:v>304765.3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693632"/>
        <c:axId val="90695168"/>
        <c:axId val="0"/>
      </c:bar3DChart>
      <c:catAx>
        <c:axId val="9069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1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695168"/>
        <c:crosses val="autoZero"/>
        <c:auto val="1"/>
        <c:lblAlgn val="ctr"/>
        <c:lblOffset val="100"/>
        <c:noMultiLvlLbl val="0"/>
      </c:catAx>
      <c:valAx>
        <c:axId val="906951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1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693632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9619852195229379"/>
          <c:y val="0.18210358403475427"/>
          <c:w val="0.99155223891373967"/>
          <c:h val="0.78178952846411442"/>
        </c:manualLayout>
      </c:layout>
      <c:overlay val="0"/>
      <c:txPr>
        <a:bodyPr/>
        <a:lstStyle/>
        <a:p>
          <a:pPr>
            <a:defRPr sz="107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31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2872228088701"/>
          <c:y val="9.4191522762951327E-3"/>
          <c:w val="0.66948257655755017"/>
          <c:h val="0.8995290423861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
доходы</c:v>
                </c:pt>
              </c:strCache>
            </c:strRef>
          </c:tx>
          <c:spPr>
            <a:solidFill>
              <a:srgbClr val="CC99FF"/>
            </a:solidFill>
            <a:ln w="19573">
              <a:noFill/>
            </a:ln>
          </c:spPr>
          <c:invertIfNegative val="0"/>
          <c:dLbls>
            <c:numFmt formatCode="#,##0.0" sourceLinked="0"/>
            <c:spPr>
              <a:noFill/>
              <a:ln w="19573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83310.625</c:v>
                </c:pt>
                <c:pt idx="1">
                  <c:v>81087.555999999997</c:v>
                </c:pt>
                <c:pt idx="2">
                  <c:v>87847.311000000002</c:v>
                </c:pt>
                <c:pt idx="3">
                  <c:v>91403.161999999997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
поступления</c:v>
                </c:pt>
              </c:strCache>
            </c:strRef>
          </c:tx>
          <c:spPr>
            <a:solidFill>
              <a:srgbClr val="FFCC00"/>
            </a:solidFill>
            <a:ln w="19573">
              <a:noFill/>
            </a:ln>
          </c:spPr>
          <c:invertIfNegative val="0"/>
          <c:dLbls>
            <c:dLbl>
              <c:idx val="0"/>
              <c:layout>
                <c:manualLayout>
                  <c:x val="9.2592592592592587E-3"/>
                  <c:y val="-2.4132967541953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0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316E-3"/>
                  <c:y val="-3.3182503770739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2.0747972114345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9573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468175.06199999998</c:v>
                </c:pt>
                <c:pt idx="1">
                  <c:v>311109.23</c:v>
                </c:pt>
                <c:pt idx="2">
                  <c:v>344790.94</c:v>
                </c:pt>
                <c:pt idx="3">
                  <c:v>322750.27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165760"/>
        <c:axId val="104167296"/>
        <c:axId val="0"/>
      </c:bar3DChart>
      <c:catAx>
        <c:axId val="1041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8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4167296"/>
        <c:crosses val="autoZero"/>
        <c:auto val="1"/>
        <c:lblAlgn val="ctr"/>
        <c:lblOffset val="100"/>
        <c:noMultiLvlLbl val="0"/>
      </c:catAx>
      <c:valAx>
        <c:axId val="1041672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4165760"/>
        <c:crosses val="autoZero"/>
        <c:crossBetween val="between"/>
      </c:valAx>
      <c:spPr>
        <a:noFill/>
        <a:ln w="19573">
          <a:noFill/>
        </a:ln>
      </c:spPr>
    </c:plotArea>
    <c:legend>
      <c:legendPos val="r"/>
      <c:layout>
        <c:manualLayout>
          <c:xMode val="edge"/>
          <c:yMode val="edge"/>
          <c:x val="0.79619855091604663"/>
          <c:y val="0.18210358005756597"/>
          <c:w val="0.19535379672275388"/>
          <c:h val="0.59968594721120405"/>
        </c:manualLayout>
      </c:layout>
      <c:overlay val="0"/>
      <c:txPr>
        <a:bodyPr/>
        <a:lstStyle/>
        <a:p>
          <a:pPr>
            <a:defRPr sz="1133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387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ln w="22090">
              <a:noFill/>
            </a:ln>
          </c:spPr>
          <c:explosion val="2"/>
          <c:dPt>
            <c:idx val="0"/>
            <c:bubble3D val="0"/>
            <c:spPr>
              <a:solidFill>
                <a:srgbClr val="339966"/>
              </a:solidFill>
              <a:ln w="22090">
                <a:noFill/>
              </a:ln>
            </c:spPr>
          </c:dPt>
          <c:dPt>
            <c:idx val="1"/>
            <c:bubble3D val="0"/>
            <c:spPr>
              <a:solidFill>
                <a:srgbClr val="00CCFF"/>
              </a:solidFill>
              <a:ln w="22090">
                <a:noFill/>
              </a:ln>
            </c:spPr>
          </c:dPt>
          <c:dPt>
            <c:idx val="2"/>
            <c:bubble3D val="0"/>
            <c:spPr>
              <a:solidFill>
                <a:srgbClr val="FF9900"/>
              </a:solidFill>
              <a:ln w="22090">
                <a:noFill/>
              </a:ln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4.5021420384184954E-2"/>
                  <c:y val="-7.25927066770885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030546597475426E-3"/>
                  <c:y val="-0.179073568184929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807133444070804E-2"/>
                  <c:y val="-1.67274413900793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2090">
                <a:noFill/>
              </a:ln>
            </c:spPr>
            <c:txPr>
              <a:bodyPr/>
              <a:lstStyle/>
              <a:p>
                <a:pPr>
                  <a:defRPr sz="12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Субсидии, связанные с выравниванием обеспеченности МО</c:v>
                </c:pt>
                <c:pt idx="3">
                  <c:v>Безвозмездные поступления (за искл. Дотации, Субсидии  на выравнивание)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0.20305026344193977</c:v>
                </c:pt>
                <c:pt idx="1">
                  <c:v>0.13602357140447277</c:v>
                </c:pt>
                <c:pt idx="2">
                  <c:v>0.16362769558423892</c:v>
                </c:pt>
                <c:pt idx="3">
                  <c:v>0.49729846956934859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Налоговые и неналоговые доходы</c:v>
                </c:pt>
                <c:pt idx="1">
                  <c:v>Дотация на выравнивание бюджетной обеспеченности</c:v>
                </c:pt>
                <c:pt idx="2">
                  <c:v>Субсидии, связанные с выравниванием обеспеченности МО</c:v>
                </c:pt>
                <c:pt idx="3">
                  <c:v>Безвозмездные поступления (за искл. Дотации, Субсидии  на выравнивание)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87847.310800000007</c:v>
                </c:pt>
                <c:pt idx="1">
                  <c:v>58849</c:v>
                </c:pt>
                <c:pt idx="2">
                  <c:v>70791.600000000006</c:v>
                </c:pt>
                <c:pt idx="3">
                  <c:v>215150.34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090">
          <a:noFill/>
        </a:ln>
      </c:spPr>
    </c:plotArea>
    <c:legend>
      <c:legendPos val="r"/>
      <c:layout/>
      <c:overlay val="0"/>
      <c:spPr>
        <a:effectLst>
          <a:glow>
            <a:schemeClr val="accent1">
              <a:alpha val="40000"/>
            </a:schemeClr>
          </a:glow>
          <a:softEdge rad="0"/>
        </a:effectLst>
      </c:spPr>
      <c:txPr>
        <a:bodyPr/>
        <a:lstStyle/>
        <a:p>
          <a:pPr>
            <a:defRPr sz="111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56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2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9.518935516888434E-2"/>
          <c:y val="2.8213166144200628E-2"/>
          <c:w val="0.76458546571136132"/>
          <c:h val="0.652037617554858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CC99"/>
            </a:solidFill>
            <a:ln w="92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118237.74</c:v>
                </c:pt>
                <c:pt idx="1">
                  <c:v>398.8</c:v>
                </c:pt>
                <c:pt idx="2">
                  <c:v>4828.55</c:v>
                </c:pt>
                <c:pt idx="3">
                  <c:v>4084</c:v>
                </c:pt>
                <c:pt idx="4">
                  <c:v>6250.5</c:v>
                </c:pt>
                <c:pt idx="5">
                  <c:v>214615.35</c:v>
                </c:pt>
                <c:pt idx="6">
                  <c:v>10857.5</c:v>
                </c:pt>
                <c:pt idx="7">
                  <c:v>34679.1</c:v>
                </c:pt>
                <c:pt idx="8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93366"/>
            </a:solidFill>
            <a:ln w="92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93227.244999999995</c:v>
                </c:pt>
                <c:pt idx="1">
                  <c:v>421.8</c:v>
                </c:pt>
                <c:pt idx="2">
                  <c:v>5420.22</c:v>
                </c:pt>
                <c:pt idx="3">
                  <c:v>4584</c:v>
                </c:pt>
                <c:pt idx="4">
                  <c:v>42124.938000000002</c:v>
                </c:pt>
                <c:pt idx="5">
                  <c:v>229151.23</c:v>
                </c:pt>
                <c:pt idx="6">
                  <c:v>10857.504999999999</c:v>
                </c:pt>
                <c:pt idx="7">
                  <c:v>46131.31</c:v>
                </c:pt>
                <c:pt idx="8">
                  <c:v>720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CCFF"/>
            </a:solidFill>
            <a:ln w="929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85799.21</c:v>
                </c:pt>
                <c:pt idx="1">
                  <c:v>427.9</c:v>
                </c:pt>
                <c:pt idx="2">
                  <c:v>5432.3180000000002</c:v>
                </c:pt>
                <c:pt idx="3">
                  <c:v>4584</c:v>
                </c:pt>
                <c:pt idx="4">
                  <c:v>38506.447</c:v>
                </c:pt>
                <c:pt idx="5">
                  <c:v>224245.432</c:v>
                </c:pt>
                <c:pt idx="6">
                  <c:v>10457.504999999999</c:v>
                </c:pt>
                <c:pt idx="7">
                  <c:v>40591.81</c:v>
                </c:pt>
                <c:pt idx="8">
                  <c:v>720</c:v>
                </c:pt>
                <c:pt idx="9">
                  <c:v>3388.8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914112"/>
        <c:axId val="103915904"/>
        <c:axId val="93108864"/>
      </c:bar3DChart>
      <c:catAx>
        <c:axId val="10391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4">
            <a:round/>
          </a:ln>
        </c:spPr>
        <c:txPr>
          <a:bodyPr rot="-5400000" vert="horz"/>
          <a:lstStyle/>
          <a:p>
            <a:pPr>
              <a:defRPr sz="95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3915904"/>
        <c:crosses val="autoZero"/>
        <c:auto val="0"/>
        <c:lblAlgn val="ctr"/>
        <c:lblOffset val="100"/>
        <c:tickLblSkip val="1"/>
        <c:noMultiLvlLbl val="0"/>
      </c:catAx>
      <c:valAx>
        <c:axId val="103915904"/>
        <c:scaling>
          <c:orientation val="minMax"/>
          <c:max val="225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1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3914112"/>
        <c:crosses val="autoZero"/>
        <c:crossBetween val="between"/>
        <c:majorUnit val="50000"/>
        <c:minorUnit val="25000"/>
      </c:valAx>
      <c:serAx>
        <c:axId val="93108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3915904"/>
        <c:crosses val="autoZero"/>
      </c:serAx>
      <c:spPr>
        <a:noFill/>
        <a:ln w="18593">
          <a:noFill/>
        </a:ln>
      </c:spPr>
    </c:plotArea>
    <c:legend>
      <c:legendPos val="r"/>
      <c:layout>
        <c:manualLayout>
          <c:xMode val="edge"/>
          <c:yMode val="edge"/>
          <c:x val="0.85261005272785861"/>
          <c:y val="0"/>
          <c:w val="0.11770720561333647"/>
          <c:h val="0.17084641525072525"/>
        </c:manualLayout>
      </c:layout>
      <c:overlay val="0"/>
      <c:txPr>
        <a:bodyPr/>
        <a:lstStyle/>
        <a:p>
          <a:pPr>
            <a:defRPr sz="1076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30196"/>
      </a:srgbClr>
    </a:solidFill>
    <a:ln>
      <a:noFill/>
    </a:ln>
  </c:spPr>
  <c:txPr>
    <a:bodyPr/>
    <a:lstStyle/>
    <a:p>
      <a:pPr>
        <a:defRPr sz="131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7040704070403E-2"/>
          <c:y val="0.13949843260188088"/>
          <c:w val="0.51155115511551152"/>
          <c:h val="0.72884012539184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/>
              <a:bevelB/>
            </a:sp3d>
          </c:spPr>
          <c:explosion val="27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50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99CC00" mc:Ignorable="a14" a14:legacySpreadsheetColorIndex="50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5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862">
                <a:noFill/>
              </a:ln>
            </c:spPr>
          </c:dPt>
          <c:dPt>
            <c:idx val="1"/>
            <c:bubble3D val="0"/>
            <c:explosion val="13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CC" mc:Ignorable="a14" a14:legacySpreadsheetColorIndex="45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5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17862">
                <a:noFill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13">
                      <a:gamma/>
                      <a:shade val="46275"/>
                      <a:invGamma/>
                    </a:srgbClr>
                  </a:gs>
                  <a:gs pos="5000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1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7862">
                <a:noFill/>
              </a:ln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0598627316799926"/>
                  <c:y val="-0.39785879429648091"/>
                </c:manualLayout>
              </c:layout>
              <c:numFmt formatCode="#,##0.0" sourceLinked="0"/>
              <c:spPr>
                <a:noFill/>
                <a:ln w="1786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200791732716592E-2"/>
                  <c:y val="-0.12071038925776913"/>
                </c:manualLayout>
              </c:layout>
              <c:numFmt formatCode="#,##0.0" sourceLinked="0"/>
              <c:spPr>
                <a:noFill/>
                <a:ln w="1786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835789090720129E-2"/>
                  <c:y val="-7.6456939747735306E-2"/>
                </c:manualLayout>
              </c:layout>
              <c:numFmt formatCode="#,##0.0" sourceLinked="0"/>
              <c:spPr>
                <a:noFill/>
                <a:ln w="1786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580246913580245E-2"/>
                  <c:y val="0.13205282112845138"/>
                </c:manualLayout>
              </c:layout>
              <c:numFmt formatCode="#,##0.0" sourceLinked="0"/>
              <c:spPr>
                <a:noFill/>
                <a:ln w="17862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229151.23199999999</c:v>
                </c:pt>
                <c:pt idx="1">
                  <c:v>46131.31</c:v>
                </c:pt>
                <c:pt idx="2">
                  <c:v>10857.504999999999</c:v>
                </c:pt>
                <c:pt idx="3">
                  <c:v>720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7862">
          <a:noFill/>
        </a:ln>
      </c:spPr>
    </c:plotArea>
    <c:legend>
      <c:legendPos val="r"/>
      <c:layout>
        <c:manualLayout>
          <c:xMode val="edge"/>
          <c:yMode val="edge"/>
          <c:x val="0.64246422669659664"/>
          <c:y val="8.1504650882733218E-2"/>
          <c:w val="0.35313536848805238"/>
          <c:h val="0.67398122944449468"/>
        </c:manualLayout>
      </c:layout>
      <c:overlay val="0"/>
      <c:txPr>
        <a:bodyPr/>
        <a:lstStyle/>
        <a:p>
          <a:pPr>
            <a:defRPr sz="1164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29019"/>
      </a:srgbClr>
    </a:solidFill>
    <a:ln>
      <a:noFill/>
    </a:ln>
  </c:spPr>
  <c:txPr>
    <a:bodyPr/>
    <a:lstStyle/>
    <a:p>
      <a:pPr>
        <a:defRPr sz="1266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dPt>
            <c:idx val="0"/>
            <c:bubble3D val="0"/>
            <c:explosion val="14"/>
          </c:dPt>
          <c:dLbls>
            <c:dLbl>
              <c:idx val="3"/>
              <c:layout>
                <c:manualLayout>
                  <c:x val="-0.16706155698035388"/>
                  <c:y val="4.905270942117542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33944368899323402"/>
                  <c:y val="1.157423480724363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Лист1!$A$2:$A$13</c:f>
              <c:strCache>
                <c:ptCount val="7"/>
                <c:pt idx="0">
                  <c:v>Образование</c:v>
                </c:pt>
                <c:pt idx="1">
                  <c:v>Соц поддержка</c:v>
                </c:pt>
                <c:pt idx="2">
                  <c:v>ЖКХ</c:v>
                </c:pt>
                <c:pt idx="3">
                  <c:v>Мун. Имущество</c:v>
                </c:pt>
                <c:pt idx="4">
                  <c:v>Культура</c:v>
                </c:pt>
                <c:pt idx="5">
                  <c:v>Безопасность  ГО</c:v>
                </c:pt>
                <c:pt idx="6">
                  <c:v>Другие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229151</c:v>
                </c:pt>
                <c:pt idx="1">
                  <c:v>49012</c:v>
                </c:pt>
                <c:pt idx="2">
                  <c:v>43422</c:v>
                </c:pt>
                <c:pt idx="3">
                  <c:v>17256</c:v>
                </c:pt>
                <c:pt idx="4">
                  <c:v>10858</c:v>
                </c:pt>
                <c:pt idx="5">
                  <c:v>4487</c:v>
                </c:pt>
                <c:pt idx="6">
                  <c:v>2693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0.2702</cdr:x>
      <cdr:y>0.30677</cdr:y>
    </cdr:from>
    <cdr:to>
      <cdr:x>0.3037</cdr:x>
      <cdr:y>0.33049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232249" y="1440160"/>
          <a:ext cx="231656" cy="1439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0.29124</cdr:x>
      <cdr:y>0.14495</cdr:y>
    </cdr:from>
    <cdr:to>
      <cdr:x>0.29174</cdr:x>
      <cdr:y>0.14518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2592289" y="288032"/>
          <a:ext cx="308875" cy="1440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3D93FF4-4E9C-4823-967D-55DD2F9ACCE7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AF6C067-20AA-48DA-BFF5-BE21DE174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8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11A7D51-4B5E-46DD-8F60-BBFB321B10E2}" type="datetimeFigureOut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FB4752-6155-48BE-9157-9AE3CE3F3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05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B45D10-11A2-474F-AFA4-FEEFF5F40629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4DD1E2-01C2-4C88-8891-930D7FEF9820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7F1AE6-92E7-48B1-BE97-A602FD565FFB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BF61E9E-6B50-4F7A-8AAB-662ED797F4D6}" type="slidenum">
              <a:rPr lang="ru-RU" b="0" i="0" smtClean="0">
                <a:solidFill>
                  <a:schemeClr val="tx1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b="0" i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96A6-C497-4DD3-81E3-AF4FC302D20F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E14B-E364-4C03-BC95-A347A7E7A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DE64-224D-4F53-B19D-3B3CA0BEEC65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214AC-8FAF-45D8-A17F-0EDF369A6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8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395B-D401-44C3-85FC-CF8FC915836E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DE38-99EE-4F49-BCD7-2B9A5CE2A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2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5D64B0C-1AB1-4A3C-BE0F-72258773D77A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0DF38F6-EB48-4C02-A444-A3AC9C760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26ECE5E-BAB2-4C8B-AA34-47FE630D3453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EA60342-1FC8-404C-AE25-9835498D0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1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901746B-507C-488A-BB26-004025F6CFFF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C1435BF-59B4-41F9-B2F6-9A3932211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8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1A7801-5037-41CC-B39B-4C285C465372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BADA029-BAD1-4815-974E-F3D38B7F4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0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DB0D7F0-ECE5-42B7-AFED-F6790349379F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E5DE159-C89E-4D3E-809E-D3D7DFE7F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8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5419E5-746D-4965-A556-0628853110F2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FE227E4-23E1-4F03-B4C9-71572A81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2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6"/>
          <p:cNvGraphicFramePr>
            <a:graphicFrameLocks noGrp="1"/>
          </p:cNvGraphicFramePr>
          <p:nvPr/>
        </p:nvGraphicFramePr>
        <p:xfrm>
          <a:off x="1144588" y="2111375"/>
          <a:ext cx="6921500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F0767C2-D44F-4EC3-ABD6-87A316D36A63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0EAE7B0-A94A-422D-B745-2434A2F68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30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99879FB-5960-4728-B766-8643D9302021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54438D8-39BF-40C6-B479-A503D0C5C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0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2318C-76FE-4700-92D9-854569DB5DED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AEBB3-7FF0-47D8-8646-32D0AD6DE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7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99D0D1F-8F6E-47B2-95E9-7022C323BC3E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678857-C062-4F89-8497-173D2B5FD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6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0EC7589-A24C-4E64-ACD8-F137229C3D9C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FB72EA1-992D-408E-9369-66E6D92BA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05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5B56BE6-8051-4C31-81D8-32F764B0E780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2CD192B-C9E6-4244-812F-ADAB51F39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67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04447D8-8012-4B45-9403-EED349E53647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034B13B-F9FA-4B88-A87C-889F36F56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1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A5BD4C6-2D4B-4B78-81CC-DC149D665CF2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0C01DA3-1AC0-43DB-BD73-215A353C0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11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B54A4E0-4309-4188-BB99-88CA96C54701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311F6AA-FF06-4397-9E41-2A7FE5013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89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29D33A0-EC78-48F6-B5C2-6E64B1E91FCF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D9C41D6-F91D-409D-B212-F6A54A501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40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6175627-AD96-4251-91FB-BF4020B8DF92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ADF21CC-40C9-4BF3-9D58-A2226C81A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47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7A5E38-8DB4-44AB-B5F7-88EDA6F7BA03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25915FA-D185-457B-87F1-4BC3E517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0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6"/>
          <p:cNvGraphicFramePr>
            <a:graphicFrameLocks noGrp="1"/>
          </p:cNvGraphicFramePr>
          <p:nvPr/>
        </p:nvGraphicFramePr>
        <p:xfrm>
          <a:off x="1144588" y="2111375"/>
          <a:ext cx="6921500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9465712-4BF6-4E8B-93CE-A2D8064CDF45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2E8B1-DDD2-4404-A3E4-123E7E26B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3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5736-24E7-48A1-8B3E-BD3B9A2744FF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54EE-F39C-4351-8210-EBE8BA069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71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ACDFA78-CB74-4629-850B-4C6794CE4B91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F53FBF0-E10F-4C21-9830-D1DB68BBF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69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DB92E51-4E61-4967-9FA8-45906CF5A777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4055C2F-4113-42A7-9B42-AD8347B70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86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F042D9D-33A1-4244-BE04-52483C1BAB62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7A5338E-0970-4621-8814-797B41343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90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2ACE6AA-B9F4-4246-855A-0512C8791008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6E17B07-30A1-40B1-87FA-A4C22DF67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0848-20D2-427C-8CF2-82C3E1F37697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AB30-B3F4-47DE-9E08-9DD1D635D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5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8E05-B94A-4470-A9EF-CAA702EA5381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D4E9E-A77C-42E9-B16B-F8CC502AA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1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A56A-A448-4342-BE1A-0D0E5AE88D0E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4B39-6B88-4BA2-8A37-8B9DF531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5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93FF-FF1D-4BD3-AD70-B883DADA0AAE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014C-74E3-4963-AF06-34DF93969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0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FCDB-480A-4F57-BBAA-C6B4E932DE89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6F3B-1ECE-4CCB-8B46-9E46D4A60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8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3C98-58F4-4D58-AA27-5D01821B1841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F2F6-0EE5-43A3-867A-86A881EEC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9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1D2D414-0097-48E4-9274-C0E6ED35F349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FC41754-4610-42EC-8410-ABDA8B17D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56C7AA"/>
              </a:buClr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00B9C3C-6AD1-4602-9543-828DB5BDB558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56C7AA"/>
              </a:buClr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56C7AA"/>
              </a:buClr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DC4DCA7-879F-42FE-9C11-E576E6AAA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56C7AA"/>
              </a:buCl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56C7AA"/>
              </a:buClr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BC00925-1F7F-4133-A8DD-287C52D589AB}" type="datetime1">
              <a:rPr lang="ru-RU"/>
              <a:pPr>
                <a:defRPr/>
              </a:pPr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56C7AA"/>
              </a:buClr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56C7AA"/>
              </a:buClr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140845D-00A6-40E3-90BD-639C7125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55650" y="2060575"/>
            <a:ext cx="7561263" cy="3600450"/>
          </a:xfrm>
          <a:prstGeom prst="rect">
            <a:avLst/>
          </a:prstGeom>
          <a:solidFill>
            <a:schemeClr val="accent2">
              <a:alpha val="42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550" y="908050"/>
            <a:ext cx="7772400" cy="428625"/>
          </a:xfrm>
        </p:spPr>
        <p:txBody>
          <a:bodyPr anchor="b">
            <a:normAutofit/>
          </a:bodyPr>
          <a:lstStyle/>
          <a:p>
            <a:pPr algn="l" eaLnBrk="1" hangingPunct="1">
              <a:defRPr/>
            </a:pPr>
            <a:r>
              <a:rPr lang="ru-RU" sz="1400" i="1" smtClean="0">
                <a:latin typeface="Arial" charset="0"/>
              </a:rPr>
              <a:t>Финансовое управление администрации городского округа «поселок Палана»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8313" y="2276475"/>
            <a:ext cx="7978775" cy="2016125"/>
          </a:xfrm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71001"/>
                  </a:srgbClr>
                </a:solidFill>
              </a14:hiddenFill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БЮДЖЕТ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ГОРОДСКОГО ОКРУГА </a:t>
            </a:r>
            <a:b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</a:rPr>
              <a:t>«ПОСЕЛОК ПАЛАНА»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</a:rPr>
              <a:t>НА 2018 ГОД И НА ПЛАНОВЫЙ ПЕРИОД 2019-2020 ГОДОВ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latin typeface="Times New Roman" pitchFamily="18" charset="0"/>
              </a:rPr>
              <a:t>Расходы городского округа «поселок Палана» на социально-культурную сферу в 2018 г.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effectLst/>
                <a:latin typeface="Times New Roman" pitchFamily="18" charset="0"/>
              </a:rPr>
              <a:t>						</a:t>
            </a:r>
            <a:r>
              <a:rPr lang="ru-RU" sz="1600" i="1" dirty="0" err="1" smtClean="0">
                <a:effectLst/>
                <a:latin typeface="Times New Roman" pitchFamily="18" charset="0"/>
              </a:rPr>
              <a:t>тыс.рублей</a:t>
            </a:r>
            <a:endParaRPr lang="ru-RU" sz="1600" i="1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48117594"/>
              </p:ext>
            </p:extLst>
          </p:nvPr>
        </p:nvGraphicFramePr>
        <p:xfrm>
          <a:off x="1390650" y="1879600"/>
          <a:ext cx="600075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6"/>
          <p:cNvSpPr>
            <a:spLocks noGrp="1"/>
          </p:cNvSpPr>
          <p:nvPr>
            <p:ph sz="quarter" idx="4294967295"/>
          </p:nvPr>
        </p:nvSpPr>
        <p:spPr>
          <a:xfrm>
            <a:off x="250825" y="725488"/>
            <a:ext cx="8497888" cy="5943600"/>
          </a:xfrm>
          <a:solidFill>
            <a:srgbClr val="CCFFFF">
              <a:alpha val="30196"/>
            </a:srgbClr>
          </a:solidFill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Развитие образования в городском округе «поселок Палана» на 2018-2020  годы</a:t>
            </a:r>
          </a:p>
          <a:p>
            <a:pPr marL="0" indent="0" algn="just" eaLnBrk="1" fontAlgn="t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Развитие культуры в городском округе «поселок Палана» на 2016-2020 годы»</a:t>
            </a:r>
          </a:p>
          <a:p>
            <a:pPr marL="0" indent="0" algn="just" eaLnBrk="1" fontAlgn="t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Социальная поддержка граждан в городском округе «поселок Палана» на 2016-2020годы</a:t>
            </a:r>
          </a:p>
          <a:p>
            <a:pPr marL="0" indent="0" algn="just" eaLnBrk="1" fontAlgn="t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развитие энергетики и коммунального хозяйства, обеспечение жителей городского округа «поселок Палана» коммунальными услугами и услугами по благоустройству территорий на 2016-2020 годы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Профилактика правонарушений и преступлений на территории городского округа «поселок Палана» на 2018-2020 годы</a:t>
            </a:r>
          </a:p>
          <a:p>
            <a:pPr marL="0" indent="0" algn="just" eaLnBrk="1" fontAlgn="t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6. Повышение безопасности дорожного движения на территории городского округа «поселок Палана» на 2018-2020 годы»</a:t>
            </a:r>
          </a:p>
          <a:p>
            <a:pPr marL="0" indent="0" algn="just" eaLnBrk="1" fontAlgn="t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7. Развитие физической культуры в городском округе «поселок Палана» на 2016-2020 годы</a:t>
            </a:r>
          </a:p>
          <a:p>
            <a:pPr marL="0" indent="0" algn="just" eaLnBrk="1" fontAlgn="t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8. Развитие малого и среднего предпринимательства на территории городского округа  «поселок Палана» на 2016-2020 годы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9. Устойчивое развитие коренных малочисленных народов Севера и Дальнего Востока, проживающих на территории городского округа «поселок Палана» на 2016-2020 годы»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10. Совершенствование управления муниципальным имуществом городского округа «поселок Палана» на 2016-2020 годы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11. Безопасность  городского округа «поселок Палана» на 2017-2020 годы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12. Развитие информационно-телекоммуникационной инфраструктуры и обеспечение  информационной безопасности в  городском округе «поселок Палана» на 2018-2020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88" y="101600"/>
            <a:ext cx="8569325" cy="396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Перечень муниципальных программ городского округа  «поселок Палана»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05434641"/>
              </p:ext>
            </p:extLst>
          </p:nvPr>
        </p:nvGraphicFramePr>
        <p:xfrm>
          <a:off x="179512" y="908720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Расходы на реализация муниципальных программ 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96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quarter" idx="13"/>
          </p:nvPr>
        </p:nvSpPr>
        <p:spPr>
          <a:xfrm>
            <a:off x="250825" y="549275"/>
            <a:ext cx="8785225" cy="5543550"/>
          </a:xfrm>
        </p:spPr>
        <p:txBody>
          <a:bodyPr/>
          <a:lstStyle/>
          <a:p>
            <a:pPr eaLnBrk="1" hangingPunct="1"/>
            <a:r>
              <a:rPr lang="ru-RU" b="1" smtClean="0"/>
              <a:t>Бюджет </a:t>
            </a:r>
            <a:r>
              <a:rPr lang="ru-RU" smtClean="0"/>
              <a:t>-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b="1" smtClean="0"/>
          </a:p>
          <a:p>
            <a:pPr eaLnBrk="1" hangingPunct="1"/>
            <a:endParaRPr lang="ru-RU" b="1" smtClean="0"/>
          </a:p>
          <a:p>
            <a:pPr eaLnBrk="1" hangingPunct="1"/>
            <a:endParaRPr lang="ru-RU" b="1" smtClean="0"/>
          </a:p>
          <a:p>
            <a:pPr eaLnBrk="1" hangingPunct="1"/>
            <a:r>
              <a:rPr lang="ru-RU" b="1" smtClean="0"/>
              <a:t>Доходы бюджета </a:t>
            </a:r>
            <a:r>
              <a:rPr lang="ru-RU" smtClean="0"/>
              <a:t>- поступающие в бюджет денежные средства (за исключением средств , являющихся источниками финансирования дефицита бюджета) </a:t>
            </a:r>
          </a:p>
          <a:p>
            <a:pPr eaLnBrk="1" hangingPunct="1"/>
            <a:r>
              <a:rPr lang="ru-RU" b="1" smtClean="0"/>
              <a:t>Расходы бюджета </a:t>
            </a:r>
            <a:r>
              <a:rPr lang="ru-RU" smtClean="0"/>
              <a:t>– выплачиваемые из бюджета денежные средства (за исключением средств , являющихся источниками финансирования дефицита бюджета)</a:t>
            </a:r>
          </a:p>
          <a:p>
            <a:pPr eaLnBrk="1" hangingPunct="1"/>
            <a:r>
              <a:rPr lang="ru-RU" b="1" smtClean="0"/>
              <a:t>Дефицит бюджета </a:t>
            </a:r>
            <a:r>
              <a:rPr lang="ru-RU" smtClean="0"/>
              <a:t>– превышение расходов над доходами</a:t>
            </a:r>
          </a:p>
          <a:p>
            <a:pPr eaLnBrk="1" hangingPunct="1"/>
            <a:r>
              <a:rPr lang="ru-RU" b="1" smtClean="0"/>
              <a:t>Профицит бюджета </a:t>
            </a:r>
            <a:r>
              <a:rPr lang="ru-RU" smtClean="0"/>
              <a:t>– превышение доходов над расходами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Основные направления бюджетной политики </a:t>
            </a:r>
            <a:br>
              <a:rPr lang="ru-RU" sz="2800" dirty="0" smtClean="0"/>
            </a:br>
            <a:r>
              <a:rPr lang="ru-RU" sz="2800" dirty="0" smtClean="0"/>
              <a:t>городского округа «поселок Палана»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sz="quarter" idx="13"/>
          </p:nvPr>
        </p:nvSpPr>
        <p:spPr>
          <a:xfrm>
            <a:off x="684213" y="1700213"/>
            <a:ext cx="7848600" cy="4537075"/>
          </a:xfrm>
        </p:spPr>
        <p:txBody>
          <a:bodyPr/>
          <a:lstStyle/>
          <a:p>
            <a:pPr eaLnBrk="1" hangingPunct="1"/>
            <a:r>
              <a:rPr lang="ru-RU" sz="2000" smtClean="0"/>
              <a:t>1. Обеспечение долгосрочной сбалансированности и устойчивости бюджетной системы городского округа «поселок Палана».</a:t>
            </a:r>
          </a:p>
          <a:p>
            <a:pPr eaLnBrk="1" hangingPunct="1"/>
            <a:r>
              <a:rPr lang="ru-RU" sz="2000" smtClean="0"/>
              <a:t>2. Обеспечение ассигнованиями в полном объеме и финансирование в первоочередном порядке приоритетных расходных обязательств муниципального образования.</a:t>
            </a:r>
          </a:p>
          <a:p>
            <a:pPr eaLnBrk="1" hangingPunct="1"/>
            <a:r>
              <a:rPr lang="ru-RU" sz="2000" smtClean="0"/>
              <a:t>3. Максимальное ограничение принимаемых расходных обязательств, сдерживание роста действующих расходных обязательств.</a:t>
            </a:r>
          </a:p>
          <a:p>
            <a:pPr eaLnBrk="1" hangingPunct="1"/>
            <a:r>
              <a:rPr lang="ru-RU" sz="2000" smtClean="0"/>
              <a:t>4. Развитие  программно-целевых методов управления на местном уровне, обеспечение нацеленности бюджетной системы на достижение запланированных результатов.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7538" y="593725"/>
            <a:ext cx="7929562" cy="949325"/>
          </a:xfrm>
        </p:spPr>
        <p:txBody>
          <a:bodyPr anchor="b">
            <a:noAutofit/>
          </a:bodyPr>
          <a:lstStyle/>
          <a:p>
            <a:pPr eaLnBrk="1" hangingPunct="1">
              <a:lnSpc>
                <a:spcPts val="3900"/>
              </a:lnSpc>
              <a:defRPr/>
            </a:pPr>
            <a:r>
              <a:rPr lang="ru-RU" sz="2000" b="1" i="1" dirty="0" smtClean="0">
                <a:latin typeface="Times New Roman" pitchFamily="18" charset="0"/>
              </a:rPr>
              <a:t>Основные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</a:rPr>
              <a:t>параметры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</a:rPr>
              <a:t>бюджета городского округа 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«поселок Палана»</a:t>
            </a:r>
            <a:r>
              <a:rPr lang="ru-RU" sz="2000" b="1" dirty="0" smtClean="0">
                <a:latin typeface="Times New Roman" pitchFamily="18" charset="0"/>
              </a:rPr>
              <a:t> на </a:t>
            </a:r>
            <a:r>
              <a:rPr lang="ru-RU" sz="2000" b="1" i="1" dirty="0" smtClean="0">
                <a:latin typeface="Times New Roman" pitchFamily="18" charset="0"/>
              </a:rPr>
              <a:t>2017-2020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</a:rPr>
              <a:t>годы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/>
              <a:t>							</a:t>
            </a:r>
            <a:r>
              <a:rPr lang="ru-RU" sz="1400" i="1" dirty="0" smtClean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5225" name="Group 105"/>
          <p:cNvGraphicFramePr>
            <a:graphicFrameLocks noGrp="1"/>
          </p:cNvGraphicFramePr>
          <p:nvPr>
            <p:ph idx="4294967295"/>
          </p:nvPr>
        </p:nvGraphicFramePr>
        <p:xfrm>
          <a:off x="468313" y="1628775"/>
          <a:ext cx="8229600" cy="2606674"/>
        </p:xfrm>
        <a:graphic>
          <a:graphicData uri="http://schemas.openxmlformats.org/drawingml/2006/table">
            <a:tbl>
              <a:tblPr/>
              <a:tblGrid>
                <a:gridCol w="2087562"/>
                <a:gridCol w="1450975"/>
                <a:gridCol w="1543050"/>
                <a:gridCol w="1573213"/>
                <a:gridCol w="1574800"/>
              </a:tblGrid>
              <a:tr h="457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marT="45731" marB="457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  <a:tr h="77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392196,786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432638,251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414153,432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388135,196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94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394451,509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432638,251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414153,432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388135,196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7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Дефицит (-)/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профицит (+)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-2 254,723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0,000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0,000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Palatino Linotype" pitchFamily="18" charset="0"/>
                        </a:rPr>
                        <a:t>0,000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20713"/>
            <a:ext cx="8208963" cy="1800225"/>
          </a:xfrm>
        </p:spPr>
        <p:txBody>
          <a:bodyPr anchor="b"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</a:t>
            </a:r>
            <a:br>
              <a:rPr lang="ru-RU" sz="2000" b="1" dirty="0" smtClean="0"/>
            </a:br>
            <a:r>
              <a:rPr lang="ru-RU" sz="2000" b="1" i="1" dirty="0" smtClean="0">
                <a:latin typeface="Times New Roman" pitchFamily="18" charset="0"/>
              </a:rPr>
              <a:t>Структура доходов бюджета городского округа «поселок Палана»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 в 2016-2019 годах</a:t>
            </a:r>
            <a:r>
              <a:rPr lang="ru-RU" sz="2000" b="1" dirty="0" smtClean="0"/>
              <a:t>                   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								</a:t>
            </a: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4294967295"/>
          </p:nvPr>
        </p:nvGraphicFramePr>
        <p:xfrm>
          <a:off x="1092200" y="1730375"/>
          <a:ext cx="6937375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4" name="TextBox 7"/>
          <p:cNvSpPr txBox="1">
            <a:spLocks noChangeArrowheads="1"/>
          </p:cNvSpPr>
          <p:nvPr/>
        </p:nvSpPr>
        <p:spPr bwMode="auto">
          <a:xfrm flipV="1">
            <a:off x="6948488" y="1341438"/>
            <a:ext cx="136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b="1" i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0">
                <a:solidFill>
                  <a:schemeClr val="tx1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854075"/>
            <a:ext cx="8229600" cy="862013"/>
          </a:xfrm>
        </p:spPr>
        <p:txBody>
          <a:bodyPr anchor="b">
            <a:noAutofit/>
          </a:bodyPr>
          <a:lstStyle/>
          <a:p>
            <a:pPr marL="457200" indent="-457200" eaLnBrk="1" hangingPunct="1">
              <a:lnSpc>
                <a:spcPts val="4500"/>
              </a:lnSpc>
              <a:buFontTx/>
              <a:buChar char="•"/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latin typeface="Times New Roman" pitchFamily="18" charset="0"/>
              </a:rPr>
              <a:t>Структура доходов бюджета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городского округа «поселок Палана» на 2018 год</a:t>
            </a:r>
            <a:r>
              <a:rPr lang="ru-RU" sz="2000" b="1" dirty="0" smtClean="0"/>
              <a:t> </a:t>
            </a:r>
            <a:r>
              <a:rPr lang="ru-RU" sz="1200" b="1" i="1" dirty="0" smtClean="0">
                <a:latin typeface="Times New Roman" pitchFamily="18" charset="0"/>
              </a:rPr>
              <a:t>(по процентам)</a:t>
            </a: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5447057"/>
              </p:ext>
            </p:extLst>
          </p:nvPr>
        </p:nvGraphicFramePr>
        <p:xfrm>
          <a:off x="841375" y="1836738"/>
          <a:ext cx="795020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74013" y="-7938"/>
            <a:ext cx="19843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endParaRPr lang="ru-RU" sz="1600" smtClean="0">
              <a:solidFill>
                <a:srgbClr val="23427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5475" y="850900"/>
            <a:ext cx="7929563" cy="865188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latin typeface="Times New Roman" pitchFamily="18" charset="0"/>
              </a:rPr>
              <a:t>Структура безвозмездных поступлений бюджета городского округа «поселок Палана» в 2017-2020 годах</a:t>
            </a:r>
            <a:r>
              <a:rPr lang="ru-RU" sz="1200" b="1" i="1" dirty="0" smtClean="0">
                <a:latin typeface="Times New Roman" pitchFamily="18" charset="0"/>
              </a:rPr>
              <a:t/>
            </a:r>
            <a:br>
              <a:rPr lang="ru-RU" sz="1200" b="1" i="1" dirty="0" smtClean="0">
                <a:latin typeface="Times New Roman" pitchFamily="18" charset="0"/>
              </a:rPr>
            </a:br>
            <a:r>
              <a:rPr lang="ru-RU" sz="1200" b="1" i="1" dirty="0" smtClean="0">
                <a:latin typeface="Times New Roman" pitchFamily="18" charset="0"/>
              </a:rPr>
              <a:t> 							</a:t>
            </a:r>
            <a:r>
              <a:rPr lang="ru-RU" sz="1400" b="1" i="1" dirty="0" smtClean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17487" name="Group 79"/>
          <p:cNvGraphicFramePr>
            <a:graphicFrameLocks noGrp="1"/>
          </p:cNvGraphicFramePr>
          <p:nvPr>
            <p:ph idx="4294967295"/>
          </p:nvPr>
        </p:nvGraphicFramePr>
        <p:xfrm>
          <a:off x="611188" y="1989138"/>
          <a:ext cx="7675562" cy="3652839"/>
        </p:xfrm>
        <a:graphic>
          <a:graphicData uri="http://schemas.openxmlformats.org/drawingml/2006/table">
            <a:tbl>
              <a:tblPr/>
              <a:tblGrid>
                <a:gridCol w="1546225"/>
                <a:gridCol w="1365250"/>
                <a:gridCol w="1652587"/>
                <a:gridCol w="1509713"/>
                <a:gridCol w="1601787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65998,00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58849,0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44149,00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43595,00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75949,13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100462,64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98643,97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73354,27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169162,10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185479,30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179957,30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178317,90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311109,23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344790,94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322750,27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295267,17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890587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latin typeface="Times New Roman" pitchFamily="18" charset="0"/>
              </a:rPr>
              <a:t>Структура расходов бюджета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городского округа «поселок Палана» в 2017-2019 годах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по разделам классификации  расходов бюджета</a:t>
            </a:r>
            <a:endParaRPr lang="ru-RU" sz="2000" i="1" dirty="0" smtClean="0">
              <a:latin typeface="Times New Roman" pitchFamily="18" charset="0"/>
            </a:endParaRPr>
          </a:p>
        </p:txBody>
      </p:sp>
      <p:graphicFrame>
        <p:nvGraphicFramePr>
          <p:cNvPr id="3" name="Объект 17"/>
          <p:cNvGraphicFramePr>
            <a:graphicFrameLocks noGrp="1"/>
          </p:cNvGraphicFramePr>
          <p:nvPr>
            <p:ph idx="4294967295"/>
          </p:nvPr>
        </p:nvGraphicFramePr>
        <p:xfrm>
          <a:off x="1454150" y="1316038"/>
          <a:ext cx="6905625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 flipV="1">
            <a:off x="7837488" y="-3413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95400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latin typeface="Times New Roman" pitchFamily="18" charset="0"/>
              </a:rPr>
              <a:t>Структура расходов бюджета городского округа «поселок Палана» на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2018год по разделам классификации </a:t>
            </a:r>
            <a:br>
              <a:rPr lang="ru-RU" sz="2000" b="1" i="1" dirty="0" smtClean="0">
                <a:latin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</a:rPr>
              <a:t>расходов бюджетов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sz="1600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8013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71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FFFF">
                  <a:alpha val="71001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FFFF">
                  <a:alpha val="71001"/>
                </a:srgbClr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4082</TotalTime>
  <Words>502</Words>
  <Application>Microsoft Office PowerPoint</Application>
  <PresentationFormat>Экран (4:3)</PresentationFormat>
  <Paragraphs>105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Текстура</vt:lpstr>
      <vt:lpstr>Воздушный поток</vt:lpstr>
      <vt:lpstr>1_Воздушный поток</vt:lpstr>
      <vt:lpstr>Финансовое управление администрации городского округа «поселок Палана»</vt:lpstr>
      <vt:lpstr>Презентация PowerPoint</vt:lpstr>
      <vt:lpstr>Основные направления бюджетной политики  городского округа «поселок Палана»</vt:lpstr>
      <vt:lpstr>Основные параметры бюджета городского округа  «поселок Палана» на 2017-2020 годы        тыс. рублей</vt:lpstr>
      <vt:lpstr>                                                                                                                                                                         Структура доходов бюджета городского округа «поселок Палана»  в 2016-2019 годах                                            </vt:lpstr>
      <vt:lpstr>  Структура доходов бюджета городского округа «поселок Палана» на 2018 год (по процентам)</vt:lpstr>
      <vt:lpstr>  Структура безвозмездных поступлений бюджета городского округа «поселок Палана» в 2017-2020 годах         тыс. рублей</vt:lpstr>
      <vt:lpstr>Структура расходов бюджета городского округа «поселок Палана» в 2017-2019 годах по разделам классификации  расходов бюджета</vt:lpstr>
      <vt:lpstr>Структура расходов бюджета городского округа «поселок Палана» на 2018год по разделам классификации  расходов бюджетов</vt:lpstr>
      <vt:lpstr>Расходы городского округа «поселок Палана» на социально-культурную сферу в 2018 г.       тыс.рублей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финансов Камчатского края</dc:title>
  <dc:creator>Кушнирук Екатерина Валерьевна</dc:creator>
  <cp:lastModifiedBy>user</cp:lastModifiedBy>
  <cp:revision>237</cp:revision>
  <cp:lastPrinted>2013-10-12T05:23:58Z</cp:lastPrinted>
  <dcterms:created xsi:type="dcterms:W3CDTF">2013-09-30T23:11:49Z</dcterms:created>
  <dcterms:modified xsi:type="dcterms:W3CDTF">2017-11-23T03:11:10Z</dcterms:modified>
</cp:coreProperties>
</file>