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  <p:sldMasterId id="2147483789" r:id="rId2"/>
    <p:sldMasterId id="2147484021" r:id="rId3"/>
  </p:sldMasterIdLst>
  <p:notesMasterIdLst>
    <p:notesMasterId r:id="rId18"/>
  </p:notesMasterIdLst>
  <p:handoutMasterIdLst>
    <p:handoutMasterId r:id="rId19"/>
  </p:handoutMasterIdLst>
  <p:sldIdLst>
    <p:sldId id="256" r:id="rId4"/>
    <p:sldId id="290" r:id="rId5"/>
    <p:sldId id="291" r:id="rId6"/>
    <p:sldId id="266" r:id="rId7"/>
    <p:sldId id="258" r:id="rId8"/>
    <p:sldId id="259" r:id="rId9"/>
    <p:sldId id="263" r:id="rId10"/>
    <p:sldId id="295" r:id="rId11"/>
    <p:sldId id="294" r:id="rId12"/>
    <p:sldId id="288" r:id="rId13"/>
    <p:sldId id="261" r:id="rId14"/>
    <p:sldId id="262" r:id="rId15"/>
    <p:sldId id="274" r:id="rId16"/>
    <p:sldId id="296" r:id="rId17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065" autoAdjust="0"/>
  </p:normalViewPr>
  <p:slideViewPr>
    <p:cSldViewPr>
      <p:cViewPr>
        <p:scale>
          <a:sx n="90" d="100"/>
          <a:sy n="90" d="100"/>
        </p:scale>
        <p:origin x="-152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2872228088701"/>
          <c:y val="9.4191522762951327E-3"/>
          <c:w val="0.66948257655755017"/>
          <c:h val="0.8995290423861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
доходы</c:v>
                </c:pt>
              </c:strCache>
            </c:strRef>
          </c:tx>
          <c:spPr>
            <a:solidFill>
              <a:srgbClr val="CC99FF"/>
            </a:solidFill>
            <a:ln w="18579">
              <a:noFill/>
            </a:ln>
          </c:spPr>
          <c:invertIfNegative val="0"/>
          <c:dLbls>
            <c:numFmt formatCode="#,##0.0" sourceLinked="0"/>
            <c:spPr>
              <a:noFill/>
              <a:ln w="18579">
                <a:noFill/>
              </a:ln>
            </c:spPr>
            <c:txPr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70677.399999999994</c:v>
                </c:pt>
                <c:pt idx="1">
                  <c:v>75426.039999999994</c:v>
                </c:pt>
                <c:pt idx="2">
                  <c:v>76265.91</c:v>
                </c:pt>
                <c:pt idx="3">
                  <c:v>76204.05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
поступления</c:v>
                </c:pt>
              </c:strCache>
            </c:strRef>
          </c:tx>
          <c:spPr>
            <a:solidFill>
              <a:srgbClr val="FFCC00"/>
            </a:solidFill>
            <a:ln w="18579">
              <a:noFill/>
            </a:ln>
          </c:spPr>
          <c:invertIfNegative val="0"/>
          <c:dLbls>
            <c:dLbl>
              <c:idx val="0"/>
              <c:layout>
                <c:manualLayout>
                  <c:x val="9.2592592592592587E-3"/>
                  <c:y val="-2.413296754195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0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316E-3"/>
                  <c:y val="-3.318250377073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2.0747972114345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8579">
                <a:noFill/>
              </a:ln>
            </c:spPr>
            <c:txPr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334111.40000000002</c:v>
                </c:pt>
                <c:pt idx="1">
                  <c:v>331287.53999999998</c:v>
                </c:pt>
                <c:pt idx="2" formatCode="General">
                  <c:v>300486.2</c:v>
                </c:pt>
                <c:pt idx="3" formatCode="General">
                  <c:v>304765.3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122560"/>
        <c:axId val="93124096"/>
        <c:axId val="0"/>
      </c:bar3DChart>
      <c:catAx>
        <c:axId val="9312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1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3124096"/>
        <c:crosses val="autoZero"/>
        <c:auto val="1"/>
        <c:lblAlgn val="ctr"/>
        <c:lblOffset val="100"/>
        <c:noMultiLvlLbl val="0"/>
      </c:catAx>
      <c:valAx>
        <c:axId val="931240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1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3122560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9619852195229379"/>
          <c:y val="0.18210358403475427"/>
          <c:w val="0.19535371696144588"/>
          <c:h val="0.59968594442936018"/>
        </c:manualLayout>
      </c:layout>
      <c:overlay val="0"/>
      <c:txPr>
        <a:bodyPr/>
        <a:lstStyle/>
        <a:p>
          <a:pPr>
            <a:defRPr sz="107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31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2872228088701"/>
          <c:y val="9.4191522762951327E-3"/>
          <c:w val="0.66948257655755017"/>
          <c:h val="0.8995290423861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
доходы</c:v>
                </c:pt>
              </c:strCache>
            </c:strRef>
          </c:tx>
          <c:spPr>
            <a:solidFill>
              <a:srgbClr val="CC99FF"/>
            </a:solidFill>
            <a:ln w="19573">
              <a:noFill/>
            </a:ln>
          </c:spPr>
          <c:invertIfNegative val="0"/>
          <c:dLbls>
            <c:dLbl>
              <c:idx val="1"/>
              <c:layout>
                <c:manualLayout>
                  <c:x val="-3.6613272311212816E-3"/>
                  <c:y val="-4.085801400454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634320560181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123557153496712E-17"/>
                  <c:y val="-4.902961680544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numFmt formatCode="#,##0.0" sourceLinked="0"/>
            <c:spPr>
              <a:noFill/>
              <a:ln w="19573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87847.311000000002</c:v>
                </c:pt>
                <c:pt idx="1">
                  <c:v>102943.85799999999</c:v>
                </c:pt>
                <c:pt idx="2">
                  <c:v>107120.401</c:v>
                </c:pt>
                <c:pt idx="3">
                  <c:v>107300.401</c:v>
                </c:pt>
                <c:pt idx="4">
                  <c:v>107350.40141999999</c:v>
                </c:pt>
                <c:pt idx="5">
                  <c:v>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
поступления</c:v>
                </c:pt>
              </c:strCache>
            </c:strRef>
          </c:tx>
          <c:spPr>
            <a:solidFill>
              <a:srgbClr val="FFCC00"/>
            </a:solidFill>
            <a:ln w="19573">
              <a:noFill/>
            </a:ln>
          </c:spPr>
          <c:invertIfNegative val="0"/>
          <c:dLbls>
            <c:dLbl>
              <c:idx val="0"/>
              <c:layout>
                <c:manualLayout>
                  <c:x val="9.2592592592592587E-3"/>
                  <c:y val="-2.413296754195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0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316E-3"/>
                  <c:y val="-3.318250377073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2.0747972114345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2585812356979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9573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344790.94</c:v>
                </c:pt>
                <c:pt idx="1">
                  <c:v>487319.30699999997</c:v>
                </c:pt>
                <c:pt idx="2">
                  <c:v>410407.84399999998</c:v>
                </c:pt>
                <c:pt idx="3">
                  <c:v>355060.13699999999</c:v>
                </c:pt>
                <c:pt idx="4">
                  <c:v>353158.99637000001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634432"/>
        <c:axId val="38093184"/>
        <c:axId val="0"/>
      </c:bar3DChart>
      <c:catAx>
        <c:axId val="10563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8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8093184"/>
        <c:crosses val="autoZero"/>
        <c:auto val="1"/>
        <c:lblAlgn val="ctr"/>
        <c:lblOffset val="100"/>
        <c:noMultiLvlLbl val="0"/>
      </c:catAx>
      <c:valAx>
        <c:axId val="380931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634432"/>
        <c:crosses val="autoZero"/>
        <c:crossBetween val="between"/>
      </c:valAx>
      <c:spPr>
        <a:noFill/>
        <a:ln w="19573">
          <a:noFill/>
        </a:ln>
      </c:spPr>
    </c:plotArea>
    <c:legend>
      <c:legendPos val="r"/>
      <c:layout>
        <c:manualLayout>
          <c:xMode val="edge"/>
          <c:yMode val="edge"/>
          <c:x val="0.79619855091604663"/>
          <c:y val="0.18210358005756597"/>
          <c:w val="0.19535379672275388"/>
          <c:h val="0.59968594721120405"/>
        </c:manualLayout>
      </c:layout>
      <c:overlay val="0"/>
      <c:txPr>
        <a:bodyPr/>
        <a:lstStyle/>
        <a:p>
          <a:pPr>
            <a:defRPr sz="1133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38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ln w="22090">
              <a:noFill/>
            </a:ln>
          </c:spPr>
          <c:explosion val="2"/>
          <c:dPt>
            <c:idx val="0"/>
            <c:bubble3D val="0"/>
            <c:spPr>
              <a:solidFill>
                <a:srgbClr val="339966"/>
              </a:solidFill>
              <a:ln w="22090">
                <a:noFill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22090">
                <a:noFill/>
              </a:ln>
            </c:spPr>
          </c:dPt>
          <c:dPt>
            <c:idx val="2"/>
            <c:bubble3D val="0"/>
            <c:spPr>
              <a:solidFill>
                <a:srgbClr val="FF9900"/>
              </a:solidFill>
              <a:ln w="22090">
                <a:noFill/>
              </a:ln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8.8152373525194339E-2"/>
                  <c:y val="4.9146456692913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838469472466099E-2"/>
                  <c:y val="-0.140812598425196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03788583934992E-2"/>
                  <c:y val="-0.235857856898322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2,</a:t>
                    </a:r>
                    <a:r>
                      <a:rPr lang="ru-RU" dirty="0" smtClean="0"/>
                      <a:t>4%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644537244346049E-2"/>
                  <c:y val="-0.10217158507360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2090">
                <a:noFill/>
              </a:ln>
            </c:spPr>
            <c:txPr>
              <a:bodyPr/>
              <a:lstStyle/>
              <a:p>
                <a:pPr>
                  <a:defRPr sz="12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Субсидии на решение вопросов местного значения</c:v>
                </c:pt>
                <c:pt idx="3">
                  <c:v>Безвозмездные поступления (за искл. Дотации, Субсидии  на реш. Вопр.)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0.2069846475028897</c:v>
                </c:pt>
                <c:pt idx="1">
                  <c:v>0.13530276007151698</c:v>
                </c:pt>
                <c:pt idx="2">
                  <c:v>0.12338070546601221</c:v>
                </c:pt>
                <c:pt idx="3">
                  <c:v>0.53433188695958111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Субсидии на решение вопросов местного значения</c:v>
                </c:pt>
                <c:pt idx="3">
                  <c:v>Безвозмездные поступления (за искл. Дотации, Субсидии  на реш. Вопр.)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107120.40141999999</c:v>
                </c:pt>
                <c:pt idx="1">
                  <c:v>70023</c:v>
                </c:pt>
                <c:pt idx="2">
                  <c:v>63853</c:v>
                </c:pt>
                <c:pt idx="3">
                  <c:v>276531.84385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090">
          <a:noFill/>
        </a:ln>
      </c:spPr>
    </c:plotArea>
    <c:legend>
      <c:legendPos val="r"/>
      <c:layout/>
      <c:overlay val="0"/>
      <c:spPr>
        <a:effectLst>
          <a:glow>
            <a:schemeClr val="accent1">
              <a:alpha val="40000"/>
            </a:schemeClr>
          </a:glow>
          <a:softEdge rad="0"/>
        </a:effectLst>
      </c:spPr>
      <c:txPr>
        <a:bodyPr/>
        <a:lstStyle/>
        <a:p>
          <a:pPr>
            <a:defRPr sz="111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56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2872228088701"/>
          <c:y val="9.4191522762951327E-3"/>
          <c:w val="0.66948257655755017"/>
          <c:h val="0.8995290423861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</c:v>
                </c:pt>
              </c:strCache>
            </c:strRef>
          </c:tx>
          <c:spPr>
            <a:solidFill>
              <a:srgbClr val="CC99FF"/>
            </a:solidFill>
            <a:ln w="19573">
              <a:noFill/>
            </a:ln>
          </c:spPr>
          <c:invertIfNegative val="0"/>
          <c:dLbls>
            <c:dLbl>
              <c:idx val="1"/>
              <c:layout>
                <c:manualLayout>
                  <c:x val="-3.6613272311212816E-3"/>
                  <c:y val="-4.085801400454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634320560181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123557153496712E-17"/>
                  <c:y val="-4.902961680544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numFmt formatCode="#,##0.0" sourceLinked="0"/>
            <c:spPr>
              <a:noFill/>
              <a:ln w="19573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0.00000</c:formatCode>
                <c:ptCount val="6"/>
                <c:pt idx="0">
                  <c:v>434337.62543000001</c:v>
                </c:pt>
                <c:pt idx="1">
                  <c:v>590263.16549000004</c:v>
                </c:pt>
                <c:pt idx="2">
                  <c:v>517528.24527000001</c:v>
                </c:pt>
                <c:pt idx="3">
                  <c:v>462360.53857999999</c:v>
                </c:pt>
                <c:pt idx="4">
                  <c:v>460509.39779000002</c:v>
                </c:pt>
                <c:pt idx="5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840640"/>
        <c:axId val="105842176"/>
        <c:axId val="0"/>
      </c:bar3DChart>
      <c:catAx>
        <c:axId val="10584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8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842176"/>
        <c:crosses val="autoZero"/>
        <c:auto val="1"/>
        <c:lblAlgn val="ctr"/>
        <c:lblOffset val="100"/>
        <c:noMultiLvlLbl val="0"/>
      </c:catAx>
      <c:valAx>
        <c:axId val="1058421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84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19855091604663"/>
          <c:y val="0.18210358005756597"/>
          <c:w val="0.2038014378637453"/>
          <c:h val="5.0172139853228576E-2"/>
        </c:manualLayout>
      </c:layout>
      <c:overlay val="0"/>
      <c:txPr>
        <a:bodyPr/>
        <a:lstStyle/>
        <a:p>
          <a:pPr>
            <a:defRPr sz="1133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387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C99"/>
            </a:solidFill>
            <a:ln w="92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Лист1!$A$2:$A$11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192022.69558</c:v>
                </c:pt>
                <c:pt idx="1">
                  <c:v>484.7</c:v>
                </c:pt>
                <c:pt idx="2">
                  <c:v>5485.8280000000004</c:v>
                </c:pt>
                <c:pt idx="3">
                  <c:v>4680.1446500000002</c:v>
                </c:pt>
                <c:pt idx="4">
                  <c:v>78726.996660000004</c:v>
                </c:pt>
                <c:pt idx="5">
                  <c:v>249087.93023999999</c:v>
                </c:pt>
                <c:pt idx="6">
                  <c:v>11992.231</c:v>
                </c:pt>
                <c:pt idx="7">
                  <c:v>46206.322359999998</c:v>
                </c:pt>
                <c:pt idx="8">
                  <c:v>1576.317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93366"/>
            </a:solidFill>
            <a:ln w="92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Лист1!$A$2:$A$11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105081.82669</c:v>
                </c:pt>
                <c:pt idx="1">
                  <c:v>554.1</c:v>
                </c:pt>
                <c:pt idx="2">
                  <c:v>5846.1279999999997</c:v>
                </c:pt>
                <c:pt idx="3">
                  <c:v>5094.2290000000003</c:v>
                </c:pt>
                <c:pt idx="4">
                  <c:v>46623.35727</c:v>
                </c:pt>
                <c:pt idx="5">
                  <c:v>258748.89202</c:v>
                </c:pt>
                <c:pt idx="6">
                  <c:v>33760.994809999997</c:v>
                </c:pt>
                <c:pt idx="7">
                  <c:v>61208.717479999999</c:v>
                </c:pt>
                <c:pt idx="8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235072"/>
        <c:axId val="47236608"/>
        <c:axId val="47139008"/>
      </c:bar3DChart>
      <c:catAx>
        <c:axId val="4723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324">
            <a:round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7236608"/>
        <c:crosses val="autoZero"/>
        <c:auto val="0"/>
        <c:lblAlgn val="ctr"/>
        <c:lblOffset val="100"/>
        <c:tickLblSkip val="1"/>
        <c:noMultiLvlLbl val="0"/>
      </c:catAx>
      <c:valAx>
        <c:axId val="47236608"/>
        <c:scaling>
          <c:orientation val="minMax"/>
          <c:max val="225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31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7235072"/>
        <c:crosses val="autoZero"/>
        <c:crossBetween val="between"/>
        <c:majorUnit val="50000"/>
        <c:minorUnit val="25000"/>
      </c:valAx>
      <c:serAx>
        <c:axId val="47139008"/>
        <c:scaling>
          <c:orientation val="minMax"/>
        </c:scaling>
        <c:delete val="1"/>
        <c:axPos val="b"/>
        <c:majorTickMark val="none"/>
        <c:minorTickMark val="none"/>
        <c:tickLblPos val="nextTo"/>
        <c:crossAx val="47236608"/>
        <c:crosses val="autoZero"/>
      </c:serAx>
      <c:spPr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31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7040704070403E-2"/>
          <c:y val="0.13949843260188088"/>
          <c:w val="0.51155115511551152"/>
          <c:h val="0.7288401253918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/>
              <a:bevelB/>
            </a:sp3d>
          </c:spPr>
          <c:explosion val="27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50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99CC00" mc:Ignorable="a14" a14:legacySpreadsheetColorIndex="50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5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862">
                <a:noFill/>
              </a:ln>
            </c:spPr>
          </c:dPt>
          <c:dPt>
            <c:idx val="1"/>
            <c:bubble3D val="0"/>
            <c:explosion val="13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CC" mc:Ignorable="a14" a14:legacySpreadsheetColorIndex="4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5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17862">
                <a:noFill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3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862">
                <a:noFill/>
              </a:ln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0598627316799926"/>
                  <c:y val="-0.39785879429648091"/>
                </c:manualLayout>
              </c:layout>
              <c:numFmt formatCode="#,##0.0" sourceLinked="0"/>
              <c:spPr>
                <a:noFill/>
                <a:ln w="1786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200791732716592E-2"/>
                  <c:y val="-0.1207103892577691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46 623,35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 w="1786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835789090720129E-2"/>
                  <c:y val="-7.6456939747735306E-2"/>
                </c:manualLayout>
              </c:layout>
              <c:numFmt formatCode="#,##0.0" sourceLinked="0"/>
              <c:spPr>
                <a:noFill/>
                <a:ln w="1786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580246913580245E-2"/>
                  <c:y val="0.13205282112845138"/>
                </c:manualLayout>
              </c:layout>
              <c:numFmt formatCode="#,##0.0" sourceLinked="0"/>
              <c:spPr>
                <a:noFill/>
                <a:ln w="1786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258748.89202</c:v>
                </c:pt>
                <c:pt idx="1">
                  <c:v>61208.717479999999</c:v>
                </c:pt>
                <c:pt idx="2">
                  <c:v>33760.994809999997</c:v>
                </c:pt>
                <c:pt idx="3" formatCode="General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7862">
          <a:noFill/>
        </a:ln>
      </c:spPr>
    </c:plotArea>
    <c:legend>
      <c:legendPos val="r"/>
      <c:layout>
        <c:manualLayout>
          <c:xMode val="edge"/>
          <c:yMode val="edge"/>
          <c:x val="0.64246422669659664"/>
          <c:y val="8.1504650882733218E-2"/>
          <c:w val="0.35313536848805238"/>
          <c:h val="0.67398122944449468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29019"/>
      </a:srgbClr>
    </a:solidFill>
    <a:ln>
      <a:noFill/>
    </a:ln>
  </c:spPr>
  <c:txPr>
    <a:bodyPr/>
    <a:lstStyle/>
    <a:p>
      <a:pPr>
        <a:defRPr sz="126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01846-A1E2-4DD6-88D4-281F99B4F8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09FBC-0B16-4B3F-9796-90875C3E7780}">
      <dgm:prSet custT="1"/>
      <dgm:spPr/>
      <dgm:t>
        <a:bodyPr/>
        <a:lstStyle/>
        <a:p>
          <a:pPr rtl="0"/>
          <a:r>
            <a:rPr lang="ru-RU" sz="1150" b="1" i="0" dirty="0" smtClean="0"/>
            <a:t>1.</a:t>
          </a:r>
          <a:r>
            <a:rPr lang="ru-RU" sz="1150" b="1" i="1" dirty="0" smtClean="0"/>
            <a:t> </a:t>
          </a:r>
          <a:r>
            <a:rPr lang="ru-RU" sz="1150" b="1" i="0" dirty="0" smtClean="0"/>
            <a:t>Развитие физической культуры и спорта и реализация мероприятий в сфере молодежной политики в городском округе "поселок Палана"</a:t>
          </a:r>
          <a:endParaRPr lang="ru-RU" sz="1150" i="0" dirty="0"/>
        </a:p>
      </dgm:t>
    </dgm:pt>
    <dgm:pt modelId="{3CD811AB-781F-40EB-837B-6C9630633521}" type="parTrans" cxnId="{D95BFC69-07AC-4DE5-82FA-95F9FF443A11}">
      <dgm:prSet/>
      <dgm:spPr/>
      <dgm:t>
        <a:bodyPr/>
        <a:lstStyle/>
        <a:p>
          <a:endParaRPr lang="ru-RU"/>
        </a:p>
      </dgm:t>
    </dgm:pt>
    <dgm:pt modelId="{F34BE978-FFAD-45ED-BF9C-8C4D881DF2DB}" type="sibTrans" cxnId="{D95BFC69-07AC-4DE5-82FA-95F9FF443A11}">
      <dgm:prSet/>
      <dgm:spPr/>
      <dgm:t>
        <a:bodyPr/>
        <a:lstStyle/>
        <a:p>
          <a:endParaRPr lang="ru-RU"/>
        </a:p>
      </dgm:t>
    </dgm:pt>
    <dgm:pt modelId="{791A0C30-B052-4759-850E-5984A9D4801D}">
      <dgm:prSet custT="1"/>
      <dgm:spPr/>
      <dgm:t>
        <a:bodyPr/>
        <a:lstStyle/>
        <a:p>
          <a:pPr rtl="0"/>
          <a:r>
            <a:rPr lang="ru-RU" sz="1150" b="1" i="0" dirty="0" smtClean="0"/>
            <a:t>2. "Социальная поддержка граждан в городском округе "поселок Палана"</a:t>
          </a:r>
          <a:endParaRPr lang="ru-RU" sz="1150" i="0" dirty="0"/>
        </a:p>
      </dgm:t>
    </dgm:pt>
    <dgm:pt modelId="{4F7EF0FA-534D-4167-95FF-69E646EE9F4A}" type="parTrans" cxnId="{F1C7AEC0-2254-49CA-BE39-B9C06C9557F6}">
      <dgm:prSet/>
      <dgm:spPr/>
      <dgm:t>
        <a:bodyPr/>
        <a:lstStyle/>
        <a:p>
          <a:endParaRPr lang="ru-RU"/>
        </a:p>
      </dgm:t>
    </dgm:pt>
    <dgm:pt modelId="{B38C67E5-6E89-4DFD-8602-46450B4C57C3}" type="sibTrans" cxnId="{F1C7AEC0-2254-49CA-BE39-B9C06C9557F6}">
      <dgm:prSet/>
      <dgm:spPr/>
      <dgm:t>
        <a:bodyPr/>
        <a:lstStyle/>
        <a:p>
          <a:endParaRPr lang="ru-RU"/>
        </a:p>
      </dgm:t>
    </dgm:pt>
    <dgm:pt modelId="{8D42A8DF-0571-4D70-A6EA-F2244D984D02}">
      <dgm:prSet custT="1"/>
      <dgm:spPr/>
      <dgm:t>
        <a:bodyPr/>
        <a:lstStyle/>
        <a:p>
          <a:pPr rtl="0"/>
          <a:r>
            <a:rPr lang="ru-RU" sz="1150" b="1" i="0" dirty="0" smtClean="0"/>
            <a:t>3. "Развитие культуры в городском округе "поселок Палана"</a:t>
          </a:r>
          <a:endParaRPr lang="ru-RU" sz="1150" i="0" dirty="0"/>
        </a:p>
      </dgm:t>
    </dgm:pt>
    <dgm:pt modelId="{9CA9A710-B7FE-41CB-8663-CC9A19F7DA9C}" type="parTrans" cxnId="{8304CDD5-CFED-4B22-90FA-53FAD99735F6}">
      <dgm:prSet/>
      <dgm:spPr/>
      <dgm:t>
        <a:bodyPr/>
        <a:lstStyle/>
        <a:p>
          <a:endParaRPr lang="ru-RU"/>
        </a:p>
      </dgm:t>
    </dgm:pt>
    <dgm:pt modelId="{1BC99A26-EEC4-4DF2-9FA1-E54DFDD12429}" type="sibTrans" cxnId="{8304CDD5-CFED-4B22-90FA-53FAD99735F6}">
      <dgm:prSet/>
      <dgm:spPr/>
      <dgm:t>
        <a:bodyPr/>
        <a:lstStyle/>
        <a:p>
          <a:endParaRPr lang="ru-RU"/>
        </a:p>
      </dgm:t>
    </dgm:pt>
    <dgm:pt modelId="{ABBB8218-7735-4934-94FC-F5697FE9A32F}">
      <dgm:prSet custT="1"/>
      <dgm:spPr/>
      <dgm:t>
        <a:bodyPr/>
        <a:lstStyle/>
        <a:p>
          <a:pPr rtl="0"/>
          <a:r>
            <a:rPr lang="ru-RU" sz="1150" b="1" i="0" dirty="0" smtClean="0"/>
            <a:t>4. "Развитие образования в городском округе "поселок Палана"</a:t>
          </a:r>
          <a:endParaRPr lang="ru-RU" sz="1150" i="0" dirty="0"/>
        </a:p>
      </dgm:t>
    </dgm:pt>
    <dgm:pt modelId="{C9B94ED9-6408-473B-B449-1A79AD10596A}" type="parTrans" cxnId="{C8B430C4-943E-4A66-9524-6168CC8FC5C8}">
      <dgm:prSet/>
      <dgm:spPr/>
      <dgm:t>
        <a:bodyPr/>
        <a:lstStyle/>
        <a:p>
          <a:endParaRPr lang="ru-RU"/>
        </a:p>
      </dgm:t>
    </dgm:pt>
    <dgm:pt modelId="{2B8A5662-5DBE-4CFF-9503-47DA957D3447}" type="sibTrans" cxnId="{C8B430C4-943E-4A66-9524-6168CC8FC5C8}">
      <dgm:prSet/>
      <dgm:spPr/>
      <dgm:t>
        <a:bodyPr/>
        <a:lstStyle/>
        <a:p>
          <a:endParaRPr lang="ru-RU"/>
        </a:p>
      </dgm:t>
    </dgm:pt>
    <dgm:pt modelId="{6312FFFC-8A57-421D-A359-628666DF6310}">
      <dgm:prSet custT="1"/>
      <dgm:spPr/>
      <dgm:t>
        <a:bodyPr/>
        <a:lstStyle/>
        <a:p>
          <a:pPr rtl="0"/>
          <a:r>
            <a:rPr lang="ru-RU" sz="1150" b="1" i="0" dirty="0" smtClean="0"/>
            <a:t>5."Профилактика правонарушений и преступлений на территории городского округа "поселок Палана" </a:t>
          </a:r>
          <a:endParaRPr lang="ru-RU" sz="1150" i="0" dirty="0"/>
        </a:p>
      </dgm:t>
    </dgm:pt>
    <dgm:pt modelId="{BF344B84-D705-48F1-BBCF-669898EC80DC}" type="parTrans" cxnId="{92DC1E42-0DAC-4AC8-9438-A7F5D5A2F35A}">
      <dgm:prSet/>
      <dgm:spPr/>
      <dgm:t>
        <a:bodyPr/>
        <a:lstStyle/>
        <a:p>
          <a:endParaRPr lang="ru-RU"/>
        </a:p>
      </dgm:t>
    </dgm:pt>
    <dgm:pt modelId="{47D39488-19AC-4966-A18D-1A9B76C16F86}" type="sibTrans" cxnId="{92DC1E42-0DAC-4AC8-9438-A7F5D5A2F35A}">
      <dgm:prSet/>
      <dgm:spPr/>
      <dgm:t>
        <a:bodyPr/>
        <a:lstStyle/>
        <a:p>
          <a:endParaRPr lang="ru-RU"/>
        </a:p>
      </dgm:t>
    </dgm:pt>
    <dgm:pt modelId="{B6A046CE-1742-4C96-A443-8E1BD9BE6CBD}">
      <dgm:prSet custT="1"/>
      <dgm:spPr/>
      <dgm:t>
        <a:bodyPr/>
        <a:lstStyle/>
        <a:p>
          <a:pPr rtl="0"/>
          <a:r>
            <a:rPr lang="ru-RU" sz="1150" b="1" i="0" dirty="0" smtClean="0"/>
            <a:t>8."Энергоэффективность, развитие энергетики и коммунального хозяйства, обеспечение жителей городского округа "поселок Палана" коммунальными услугами и услугами по благоустройству территории"</a:t>
          </a:r>
          <a:endParaRPr lang="ru-RU" sz="1150" i="0" dirty="0"/>
        </a:p>
      </dgm:t>
    </dgm:pt>
    <dgm:pt modelId="{19A8C66F-3A8F-4887-B5B2-D9871A501210}" type="parTrans" cxnId="{36D9C6E6-AE1B-40EC-B43A-CD450BAE18A2}">
      <dgm:prSet/>
      <dgm:spPr/>
      <dgm:t>
        <a:bodyPr/>
        <a:lstStyle/>
        <a:p>
          <a:endParaRPr lang="ru-RU"/>
        </a:p>
      </dgm:t>
    </dgm:pt>
    <dgm:pt modelId="{30636D89-055C-484B-ADA7-C725E993F42D}" type="sibTrans" cxnId="{36D9C6E6-AE1B-40EC-B43A-CD450BAE18A2}">
      <dgm:prSet/>
      <dgm:spPr/>
      <dgm:t>
        <a:bodyPr/>
        <a:lstStyle/>
        <a:p>
          <a:endParaRPr lang="ru-RU"/>
        </a:p>
      </dgm:t>
    </dgm:pt>
    <dgm:pt modelId="{543A9F09-075B-47CD-A41A-EE264153DD28}">
      <dgm:prSet custT="1"/>
      <dgm:spPr/>
      <dgm:t>
        <a:bodyPr/>
        <a:lstStyle/>
        <a:p>
          <a:pPr rtl="0"/>
          <a:r>
            <a:rPr lang="ru-RU" sz="1150" b="1" i="0" dirty="0" smtClean="0"/>
            <a:t>7." Развитие малого и среднего предпринимательства на территории городского округа "поселок Палана"</a:t>
          </a:r>
          <a:endParaRPr lang="ru-RU" sz="1150" i="0" dirty="0"/>
        </a:p>
      </dgm:t>
    </dgm:pt>
    <dgm:pt modelId="{1A8DB3C3-DF74-4149-A3F2-0D9B1B3F75E0}" type="parTrans" cxnId="{757415DA-4CBA-48DD-87F5-425511D15039}">
      <dgm:prSet/>
      <dgm:spPr/>
      <dgm:t>
        <a:bodyPr/>
        <a:lstStyle/>
        <a:p>
          <a:endParaRPr lang="ru-RU"/>
        </a:p>
      </dgm:t>
    </dgm:pt>
    <dgm:pt modelId="{32786574-2062-4B4B-8A54-E296EF465A04}" type="sibTrans" cxnId="{757415DA-4CBA-48DD-87F5-425511D15039}">
      <dgm:prSet/>
      <dgm:spPr/>
      <dgm:t>
        <a:bodyPr/>
        <a:lstStyle/>
        <a:p>
          <a:endParaRPr lang="ru-RU"/>
        </a:p>
      </dgm:t>
    </dgm:pt>
    <dgm:pt modelId="{D94FF6A6-23CB-4345-B97B-E7F6E5ADB9D1}">
      <dgm:prSet custT="1"/>
      <dgm:spPr/>
      <dgm:t>
        <a:bodyPr/>
        <a:lstStyle/>
        <a:p>
          <a:pPr rtl="0"/>
          <a:r>
            <a:rPr lang="ru-RU" sz="1150" b="1" i="0" dirty="0" smtClean="0"/>
            <a:t>10"Совершенствование управления муниципальным имуществом городского округа "поселок Палана"</a:t>
          </a:r>
          <a:endParaRPr lang="ru-RU" sz="1150" i="0" dirty="0"/>
        </a:p>
      </dgm:t>
    </dgm:pt>
    <dgm:pt modelId="{19C98838-60EB-4D01-A8C6-85E1990BCEFB}" type="parTrans" cxnId="{D1964B15-6E81-4471-A81B-7B9F5102E809}">
      <dgm:prSet/>
      <dgm:spPr/>
      <dgm:t>
        <a:bodyPr/>
        <a:lstStyle/>
        <a:p>
          <a:endParaRPr lang="ru-RU"/>
        </a:p>
      </dgm:t>
    </dgm:pt>
    <dgm:pt modelId="{B83B3C12-55ED-4B26-A49C-CEC4CD80A8B0}" type="sibTrans" cxnId="{D1964B15-6E81-4471-A81B-7B9F5102E809}">
      <dgm:prSet/>
      <dgm:spPr/>
      <dgm:t>
        <a:bodyPr/>
        <a:lstStyle/>
        <a:p>
          <a:endParaRPr lang="ru-RU"/>
        </a:p>
      </dgm:t>
    </dgm:pt>
    <dgm:pt modelId="{92E43115-78BB-4DF7-A343-6742CC96BCEF}">
      <dgm:prSet custT="1"/>
      <dgm:spPr/>
      <dgm:t>
        <a:bodyPr/>
        <a:lstStyle/>
        <a:p>
          <a:pPr rtl="0"/>
          <a:r>
            <a:rPr lang="ru-RU" sz="1150" b="1" i="0" dirty="0" smtClean="0"/>
            <a:t>9. "Устойчивое развитие коренных малочисленных народов Севера, Сибири и Дальнего Востока, проживающих в городском округе "поселок Палана"</a:t>
          </a:r>
          <a:endParaRPr lang="ru-RU" sz="1150" i="0" dirty="0"/>
        </a:p>
      </dgm:t>
    </dgm:pt>
    <dgm:pt modelId="{CE2872FF-F692-4B9B-809C-89DF182578C8}" type="parTrans" cxnId="{7B5770A9-36DC-4E07-A59A-762D3F22B95E}">
      <dgm:prSet/>
      <dgm:spPr/>
      <dgm:t>
        <a:bodyPr/>
        <a:lstStyle/>
        <a:p>
          <a:endParaRPr lang="ru-RU"/>
        </a:p>
      </dgm:t>
    </dgm:pt>
    <dgm:pt modelId="{1EE2BBA3-0BA0-4DA7-84FA-137F90D03B38}" type="sibTrans" cxnId="{7B5770A9-36DC-4E07-A59A-762D3F22B95E}">
      <dgm:prSet/>
      <dgm:spPr/>
      <dgm:t>
        <a:bodyPr/>
        <a:lstStyle/>
        <a:p>
          <a:endParaRPr lang="ru-RU"/>
        </a:p>
      </dgm:t>
    </dgm:pt>
    <dgm:pt modelId="{5E4021FE-B4AF-46A2-9939-B0BE95A15171}">
      <dgm:prSet custT="1"/>
      <dgm:spPr/>
      <dgm:t>
        <a:bodyPr/>
        <a:lstStyle/>
        <a:p>
          <a:pPr rtl="0"/>
          <a:r>
            <a:rPr lang="ru-RU" sz="1150" b="1" i="0" dirty="0" smtClean="0"/>
            <a:t>6. "Повышение безопасности дорожного движения на территории городского округа "поселок Палана"</a:t>
          </a:r>
          <a:endParaRPr lang="ru-RU" sz="1150" b="1" i="0" dirty="0"/>
        </a:p>
      </dgm:t>
    </dgm:pt>
    <dgm:pt modelId="{347E8EB4-00BF-4DDA-A337-665BA14E62DE}" type="parTrans" cxnId="{949EC7E7-C9BA-480B-8D84-7C274678585D}">
      <dgm:prSet/>
      <dgm:spPr/>
    </dgm:pt>
    <dgm:pt modelId="{2EB919BE-B1F6-4BDF-9286-8B9CA851C115}" type="sibTrans" cxnId="{949EC7E7-C9BA-480B-8D84-7C274678585D}">
      <dgm:prSet/>
      <dgm:spPr/>
    </dgm:pt>
    <dgm:pt modelId="{260D6531-C8E0-445E-999A-394F102B419C}" type="pres">
      <dgm:prSet presAssocID="{12E01846-A1E2-4DD6-88D4-281F99B4F8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F9901E-1511-43D9-868B-67DC2133228C}" type="pres">
      <dgm:prSet presAssocID="{55309FBC-0B16-4B3F-9796-90875C3E7780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20A18-4103-44DF-B3CB-90B17E14F8B2}" type="pres">
      <dgm:prSet presAssocID="{F34BE978-FFAD-45ED-BF9C-8C4D881DF2DB}" presName="spacer" presStyleCnt="0"/>
      <dgm:spPr/>
    </dgm:pt>
    <dgm:pt modelId="{8BD948A8-3560-4934-94F1-0D7DF7339A46}" type="pres">
      <dgm:prSet presAssocID="{791A0C30-B052-4759-850E-5984A9D4801D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C7C1D-7358-4FD1-B292-3EED45A86356}" type="pres">
      <dgm:prSet presAssocID="{B38C67E5-6E89-4DFD-8602-46450B4C57C3}" presName="spacer" presStyleCnt="0"/>
      <dgm:spPr/>
    </dgm:pt>
    <dgm:pt modelId="{7DB3BD80-00CB-469A-A3DE-20753E160894}" type="pres">
      <dgm:prSet presAssocID="{8D42A8DF-0571-4D70-A6EA-F2244D984D02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5DE54-7D44-45C7-9391-DD99C5DB7C36}" type="pres">
      <dgm:prSet presAssocID="{1BC99A26-EEC4-4DF2-9FA1-E54DFDD12429}" presName="spacer" presStyleCnt="0"/>
      <dgm:spPr/>
    </dgm:pt>
    <dgm:pt modelId="{D0D3A432-9469-4304-85F4-B5FF2C7ED944}" type="pres">
      <dgm:prSet presAssocID="{ABBB8218-7735-4934-94FC-F5697FE9A32F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F94A-9F88-4C59-B994-A22AA65793DB}" type="pres">
      <dgm:prSet presAssocID="{2B8A5662-5DBE-4CFF-9503-47DA957D3447}" presName="spacer" presStyleCnt="0"/>
      <dgm:spPr/>
    </dgm:pt>
    <dgm:pt modelId="{D041D8D9-B0F5-4568-90EE-0023016133AA}" type="pres">
      <dgm:prSet presAssocID="{6312FFFC-8A57-421D-A359-628666DF631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04F26-81B1-45C6-BD71-9F8308976F07}" type="pres">
      <dgm:prSet presAssocID="{47D39488-19AC-4966-A18D-1A9B76C16F86}" presName="spacer" presStyleCnt="0"/>
      <dgm:spPr/>
    </dgm:pt>
    <dgm:pt modelId="{64088C09-BA94-4FD7-A09E-2FCB78E92BD4}" type="pres">
      <dgm:prSet presAssocID="{5E4021FE-B4AF-46A2-9939-B0BE95A15171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83039-0AAD-4433-9826-F68FD57E3AFA}" type="pres">
      <dgm:prSet presAssocID="{2EB919BE-B1F6-4BDF-9286-8B9CA851C115}" presName="spacer" presStyleCnt="0"/>
      <dgm:spPr/>
    </dgm:pt>
    <dgm:pt modelId="{CFC7FFBC-B114-4EA7-AA57-71677587D468}" type="pres">
      <dgm:prSet presAssocID="{543A9F09-075B-47CD-A41A-EE264153DD2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5EC7D-C382-4D4E-B0FA-D3185275079F}" type="pres">
      <dgm:prSet presAssocID="{32786574-2062-4B4B-8A54-E296EF465A04}" presName="spacer" presStyleCnt="0"/>
      <dgm:spPr/>
    </dgm:pt>
    <dgm:pt modelId="{6B79ECC9-2DBD-485B-85DA-3A29F3059254}" type="pres">
      <dgm:prSet presAssocID="{B6A046CE-1742-4C96-A443-8E1BD9BE6CBD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EC22F-78CE-4A7F-845B-3A851AB7792B}" type="pres">
      <dgm:prSet presAssocID="{30636D89-055C-484B-ADA7-C725E993F42D}" presName="spacer" presStyleCnt="0"/>
      <dgm:spPr/>
    </dgm:pt>
    <dgm:pt modelId="{02CB8F72-F6FE-45DA-B5E2-7D2AEFE3C83F}" type="pres">
      <dgm:prSet presAssocID="{92E43115-78BB-4DF7-A343-6742CC96BCEF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EB652-A445-4645-8707-1EFECF009594}" type="pres">
      <dgm:prSet presAssocID="{1EE2BBA3-0BA0-4DA7-84FA-137F90D03B38}" presName="spacer" presStyleCnt="0"/>
      <dgm:spPr/>
    </dgm:pt>
    <dgm:pt modelId="{40C48347-C2FD-4646-A11A-D8DE4B341264}" type="pres">
      <dgm:prSet presAssocID="{D94FF6A6-23CB-4345-B97B-E7F6E5ADB9D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8C280-C970-4CD3-A01B-9D49031806D1}" type="presOf" srcId="{6312FFFC-8A57-421D-A359-628666DF6310}" destId="{D041D8D9-B0F5-4568-90EE-0023016133AA}" srcOrd="0" destOrd="0" presId="urn:microsoft.com/office/officeart/2005/8/layout/vList2"/>
    <dgm:cxn modelId="{F1C7AEC0-2254-49CA-BE39-B9C06C9557F6}" srcId="{12E01846-A1E2-4DD6-88D4-281F99B4F8DB}" destId="{791A0C30-B052-4759-850E-5984A9D4801D}" srcOrd="1" destOrd="0" parTransId="{4F7EF0FA-534D-4167-95FF-69E646EE9F4A}" sibTransId="{B38C67E5-6E89-4DFD-8602-46450B4C57C3}"/>
    <dgm:cxn modelId="{D1964B15-6E81-4471-A81B-7B9F5102E809}" srcId="{12E01846-A1E2-4DD6-88D4-281F99B4F8DB}" destId="{D94FF6A6-23CB-4345-B97B-E7F6E5ADB9D1}" srcOrd="9" destOrd="0" parTransId="{19C98838-60EB-4D01-A8C6-85E1990BCEFB}" sibTransId="{B83B3C12-55ED-4B26-A49C-CEC4CD80A8B0}"/>
    <dgm:cxn modelId="{757415DA-4CBA-48DD-87F5-425511D15039}" srcId="{12E01846-A1E2-4DD6-88D4-281F99B4F8DB}" destId="{543A9F09-075B-47CD-A41A-EE264153DD28}" srcOrd="6" destOrd="0" parTransId="{1A8DB3C3-DF74-4149-A3F2-0D9B1B3F75E0}" sibTransId="{32786574-2062-4B4B-8A54-E296EF465A04}"/>
    <dgm:cxn modelId="{D2061D82-7138-4475-850E-9E95AC0AF4A7}" type="presOf" srcId="{12E01846-A1E2-4DD6-88D4-281F99B4F8DB}" destId="{260D6531-C8E0-445E-999A-394F102B419C}" srcOrd="0" destOrd="0" presId="urn:microsoft.com/office/officeart/2005/8/layout/vList2"/>
    <dgm:cxn modelId="{C0CA67FF-3B26-4FC8-B76D-A303688EF4E5}" type="presOf" srcId="{55309FBC-0B16-4B3F-9796-90875C3E7780}" destId="{BCF9901E-1511-43D9-868B-67DC2133228C}" srcOrd="0" destOrd="0" presId="urn:microsoft.com/office/officeart/2005/8/layout/vList2"/>
    <dgm:cxn modelId="{36D9C6E6-AE1B-40EC-B43A-CD450BAE18A2}" srcId="{12E01846-A1E2-4DD6-88D4-281F99B4F8DB}" destId="{B6A046CE-1742-4C96-A443-8E1BD9BE6CBD}" srcOrd="7" destOrd="0" parTransId="{19A8C66F-3A8F-4887-B5B2-D9871A501210}" sibTransId="{30636D89-055C-484B-ADA7-C725E993F42D}"/>
    <dgm:cxn modelId="{949EC7E7-C9BA-480B-8D84-7C274678585D}" srcId="{12E01846-A1E2-4DD6-88D4-281F99B4F8DB}" destId="{5E4021FE-B4AF-46A2-9939-B0BE95A15171}" srcOrd="5" destOrd="0" parTransId="{347E8EB4-00BF-4DDA-A337-665BA14E62DE}" sibTransId="{2EB919BE-B1F6-4BDF-9286-8B9CA851C115}"/>
    <dgm:cxn modelId="{D1D06EAC-D72A-4F4D-82D6-B8E09325BFCA}" type="presOf" srcId="{ABBB8218-7735-4934-94FC-F5697FE9A32F}" destId="{D0D3A432-9469-4304-85F4-B5FF2C7ED944}" srcOrd="0" destOrd="0" presId="urn:microsoft.com/office/officeart/2005/8/layout/vList2"/>
    <dgm:cxn modelId="{E7A8EA19-8CB0-4508-B70A-5862B6AE6B3E}" type="presOf" srcId="{92E43115-78BB-4DF7-A343-6742CC96BCEF}" destId="{02CB8F72-F6FE-45DA-B5E2-7D2AEFE3C83F}" srcOrd="0" destOrd="0" presId="urn:microsoft.com/office/officeart/2005/8/layout/vList2"/>
    <dgm:cxn modelId="{D383118D-2B0C-4336-80EE-C9FA05003F40}" type="presOf" srcId="{D94FF6A6-23CB-4345-B97B-E7F6E5ADB9D1}" destId="{40C48347-C2FD-4646-A11A-D8DE4B341264}" srcOrd="0" destOrd="0" presId="urn:microsoft.com/office/officeart/2005/8/layout/vList2"/>
    <dgm:cxn modelId="{8304CDD5-CFED-4B22-90FA-53FAD99735F6}" srcId="{12E01846-A1E2-4DD6-88D4-281F99B4F8DB}" destId="{8D42A8DF-0571-4D70-A6EA-F2244D984D02}" srcOrd="2" destOrd="0" parTransId="{9CA9A710-B7FE-41CB-8663-CC9A19F7DA9C}" sibTransId="{1BC99A26-EEC4-4DF2-9FA1-E54DFDD12429}"/>
    <dgm:cxn modelId="{92DC1E42-0DAC-4AC8-9438-A7F5D5A2F35A}" srcId="{12E01846-A1E2-4DD6-88D4-281F99B4F8DB}" destId="{6312FFFC-8A57-421D-A359-628666DF6310}" srcOrd="4" destOrd="0" parTransId="{BF344B84-D705-48F1-BBCF-669898EC80DC}" sibTransId="{47D39488-19AC-4966-A18D-1A9B76C16F86}"/>
    <dgm:cxn modelId="{1BA10421-6B12-4C25-8089-A15815A87C16}" type="presOf" srcId="{B6A046CE-1742-4C96-A443-8E1BD9BE6CBD}" destId="{6B79ECC9-2DBD-485B-85DA-3A29F3059254}" srcOrd="0" destOrd="0" presId="urn:microsoft.com/office/officeart/2005/8/layout/vList2"/>
    <dgm:cxn modelId="{476BF3B6-08DE-4544-B04D-741A2CB178E8}" type="presOf" srcId="{5E4021FE-B4AF-46A2-9939-B0BE95A15171}" destId="{64088C09-BA94-4FD7-A09E-2FCB78E92BD4}" srcOrd="0" destOrd="0" presId="urn:microsoft.com/office/officeart/2005/8/layout/vList2"/>
    <dgm:cxn modelId="{7C6FB5D5-4CD2-40F0-98EA-B446F9BFB527}" type="presOf" srcId="{543A9F09-075B-47CD-A41A-EE264153DD28}" destId="{CFC7FFBC-B114-4EA7-AA57-71677587D468}" srcOrd="0" destOrd="0" presId="urn:microsoft.com/office/officeart/2005/8/layout/vList2"/>
    <dgm:cxn modelId="{D95BFC69-07AC-4DE5-82FA-95F9FF443A11}" srcId="{12E01846-A1E2-4DD6-88D4-281F99B4F8DB}" destId="{55309FBC-0B16-4B3F-9796-90875C3E7780}" srcOrd="0" destOrd="0" parTransId="{3CD811AB-781F-40EB-837B-6C9630633521}" sibTransId="{F34BE978-FFAD-45ED-BF9C-8C4D881DF2DB}"/>
    <dgm:cxn modelId="{C8B430C4-943E-4A66-9524-6168CC8FC5C8}" srcId="{12E01846-A1E2-4DD6-88D4-281F99B4F8DB}" destId="{ABBB8218-7735-4934-94FC-F5697FE9A32F}" srcOrd="3" destOrd="0" parTransId="{C9B94ED9-6408-473B-B449-1A79AD10596A}" sibTransId="{2B8A5662-5DBE-4CFF-9503-47DA957D3447}"/>
    <dgm:cxn modelId="{965C1DEF-4B3C-46E4-A911-04D62FA46014}" type="presOf" srcId="{8D42A8DF-0571-4D70-A6EA-F2244D984D02}" destId="{7DB3BD80-00CB-469A-A3DE-20753E160894}" srcOrd="0" destOrd="0" presId="urn:microsoft.com/office/officeart/2005/8/layout/vList2"/>
    <dgm:cxn modelId="{7B5770A9-36DC-4E07-A59A-762D3F22B95E}" srcId="{12E01846-A1E2-4DD6-88D4-281F99B4F8DB}" destId="{92E43115-78BB-4DF7-A343-6742CC96BCEF}" srcOrd="8" destOrd="0" parTransId="{CE2872FF-F692-4B9B-809C-89DF182578C8}" sibTransId="{1EE2BBA3-0BA0-4DA7-84FA-137F90D03B38}"/>
    <dgm:cxn modelId="{53BA77C8-C66A-4CC4-9F00-B0300B77A499}" type="presOf" srcId="{791A0C30-B052-4759-850E-5984A9D4801D}" destId="{8BD948A8-3560-4934-94F1-0D7DF7339A46}" srcOrd="0" destOrd="0" presId="urn:microsoft.com/office/officeart/2005/8/layout/vList2"/>
    <dgm:cxn modelId="{35882C42-C3AD-4CF5-B7A3-F22FBC32D548}" type="presParOf" srcId="{260D6531-C8E0-445E-999A-394F102B419C}" destId="{BCF9901E-1511-43D9-868B-67DC2133228C}" srcOrd="0" destOrd="0" presId="urn:microsoft.com/office/officeart/2005/8/layout/vList2"/>
    <dgm:cxn modelId="{FDE5AF8D-FC93-4B2D-A5A6-C92FB3AA0DA1}" type="presParOf" srcId="{260D6531-C8E0-445E-999A-394F102B419C}" destId="{18E20A18-4103-44DF-B3CB-90B17E14F8B2}" srcOrd="1" destOrd="0" presId="urn:microsoft.com/office/officeart/2005/8/layout/vList2"/>
    <dgm:cxn modelId="{C52BE885-350B-487A-BE2A-0C21F0875502}" type="presParOf" srcId="{260D6531-C8E0-445E-999A-394F102B419C}" destId="{8BD948A8-3560-4934-94F1-0D7DF7339A46}" srcOrd="2" destOrd="0" presId="urn:microsoft.com/office/officeart/2005/8/layout/vList2"/>
    <dgm:cxn modelId="{F6B4456C-2F59-43B1-94CC-9CA7C59E6CF2}" type="presParOf" srcId="{260D6531-C8E0-445E-999A-394F102B419C}" destId="{EF9C7C1D-7358-4FD1-B292-3EED45A86356}" srcOrd="3" destOrd="0" presId="urn:microsoft.com/office/officeart/2005/8/layout/vList2"/>
    <dgm:cxn modelId="{5629C1D9-ECB7-4C9C-BFCC-695382069E08}" type="presParOf" srcId="{260D6531-C8E0-445E-999A-394F102B419C}" destId="{7DB3BD80-00CB-469A-A3DE-20753E160894}" srcOrd="4" destOrd="0" presId="urn:microsoft.com/office/officeart/2005/8/layout/vList2"/>
    <dgm:cxn modelId="{D2EEA877-C04D-41AD-B554-2C74C4917E77}" type="presParOf" srcId="{260D6531-C8E0-445E-999A-394F102B419C}" destId="{0E55DE54-7D44-45C7-9391-DD99C5DB7C36}" srcOrd="5" destOrd="0" presId="urn:microsoft.com/office/officeart/2005/8/layout/vList2"/>
    <dgm:cxn modelId="{5B4B2014-8548-456E-BC48-32A42B815883}" type="presParOf" srcId="{260D6531-C8E0-445E-999A-394F102B419C}" destId="{D0D3A432-9469-4304-85F4-B5FF2C7ED944}" srcOrd="6" destOrd="0" presId="urn:microsoft.com/office/officeart/2005/8/layout/vList2"/>
    <dgm:cxn modelId="{A92DFB7E-321D-4503-879D-3A33EB8EBDEF}" type="presParOf" srcId="{260D6531-C8E0-445E-999A-394F102B419C}" destId="{8064F94A-9F88-4C59-B994-A22AA65793DB}" srcOrd="7" destOrd="0" presId="urn:microsoft.com/office/officeart/2005/8/layout/vList2"/>
    <dgm:cxn modelId="{661500FF-A92E-4665-BDFE-A2BB6D54B47B}" type="presParOf" srcId="{260D6531-C8E0-445E-999A-394F102B419C}" destId="{D041D8D9-B0F5-4568-90EE-0023016133AA}" srcOrd="8" destOrd="0" presId="urn:microsoft.com/office/officeart/2005/8/layout/vList2"/>
    <dgm:cxn modelId="{F08BF600-D76C-493F-BE53-F99CE2E453AE}" type="presParOf" srcId="{260D6531-C8E0-445E-999A-394F102B419C}" destId="{25504F26-81B1-45C6-BD71-9F8308976F07}" srcOrd="9" destOrd="0" presId="urn:microsoft.com/office/officeart/2005/8/layout/vList2"/>
    <dgm:cxn modelId="{C1FEA539-30AC-4E84-B851-BCABFAFECA0F}" type="presParOf" srcId="{260D6531-C8E0-445E-999A-394F102B419C}" destId="{64088C09-BA94-4FD7-A09E-2FCB78E92BD4}" srcOrd="10" destOrd="0" presId="urn:microsoft.com/office/officeart/2005/8/layout/vList2"/>
    <dgm:cxn modelId="{BF5882F9-FE5F-44B8-95A3-E871E5ADF82D}" type="presParOf" srcId="{260D6531-C8E0-445E-999A-394F102B419C}" destId="{63F83039-0AAD-4433-9826-F68FD57E3AFA}" srcOrd="11" destOrd="0" presId="urn:microsoft.com/office/officeart/2005/8/layout/vList2"/>
    <dgm:cxn modelId="{6CA2FF49-933F-4721-A006-E09E415C2B03}" type="presParOf" srcId="{260D6531-C8E0-445E-999A-394F102B419C}" destId="{CFC7FFBC-B114-4EA7-AA57-71677587D468}" srcOrd="12" destOrd="0" presId="urn:microsoft.com/office/officeart/2005/8/layout/vList2"/>
    <dgm:cxn modelId="{A03D5E12-FBBA-43F4-9E31-64B2062B00EB}" type="presParOf" srcId="{260D6531-C8E0-445E-999A-394F102B419C}" destId="{1EC5EC7D-C382-4D4E-B0FA-D3185275079F}" srcOrd="13" destOrd="0" presId="urn:microsoft.com/office/officeart/2005/8/layout/vList2"/>
    <dgm:cxn modelId="{98C1BDD8-0B88-4327-886F-D972F410146A}" type="presParOf" srcId="{260D6531-C8E0-445E-999A-394F102B419C}" destId="{6B79ECC9-2DBD-485B-85DA-3A29F3059254}" srcOrd="14" destOrd="0" presId="urn:microsoft.com/office/officeart/2005/8/layout/vList2"/>
    <dgm:cxn modelId="{009A0503-E0DA-4DE7-8CAA-559596612E81}" type="presParOf" srcId="{260D6531-C8E0-445E-999A-394F102B419C}" destId="{D50EC22F-78CE-4A7F-845B-3A851AB7792B}" srcOrd="15" destOrd="0" presId="urn:microsoft.com/office/officeart/2005/8/layout/vList2"/>
    <dgm:cxn modelId="{864CFAA6-E7A6-4B13-BF0B-73D4775CBFCD}" type="presParOf" srcId="{260D6531-C8E0-445E-999A-394F102B419C}" destId="{02CB8F72-F6FE-45DA-B5E2-7D2AEFE3C83F}" srcOrd="16" destOrd="0" presId="urn:microsoft.com/office/officeart/2005/8/layout/vList2"/>
    <dgm:cxn modelId="{429F3E51-F7EC-4FAF-8708-F9F63007ADBE}" type="presParOf" srcId="{260D6531-C8E0-445E-999A-394F102B419C}" destId="{49FEB652-A445-4645-8707-1EFECF009594}" srcOrd="17" destOrd="0" presId="urn:microsoft.com/office/officeart/2005/8/layout/vList2"/>
    <dgm:cxn modelId="{143F981C-8A33-48C3-B397-C88620964618}" type="presParOf" srcId="{260D6531-C8E0-445E-999A-394F102B419C}" destId="{40C48347-C2FD-4646-A11A-D8DE4B341264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735E6-F0AA-4A25-81E3-0066C44F07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33BD8AB-C1C4-4575-B306-276EFD4E7209}">
      <dgm:prSet/>
      <dgm:spPr/>
      <dgm:t>
        <a:bodyPr/>
        <a:lstStyle/>
        <a:p>
          <a:pPr rtl="0"/>
          <a:r>
            <a:rPr lang="ru-RU" b="1" i="1" dirty="0" smtClean="0"/>
            <a:t>Перечень муниципальных программ городского округа  «поселок Палана»</a:t>
          </a:r>
          <a:endParaRPr lang="ru-RU" dirty="0"/>
        </a:p>
      </dgm:t>
    </dgm:pt>
    <dgm:pt modelId="{B5FB2D96-A5C1-4EAF-BB9D-2971A82BFBFE}" type="parTrans" cxnId="{7C404CF1-8BA1-4665-81A4-9136BA65858F}">
      <dgm:prSet/>
      <dgm:spPr/>
      <dgm:t>
        <a:bodyPr/>
        <a:lstStyle/>
        <a:p>
          <a:endParaRPr lang="ru-RU"/>
        </a:p>
      </dgm:t>
    </dgm:pt>
    <dgm:pt modelId="{9BF54111-887E-4E6E-9FAB-46574ACAB0F5}" type="sibTrans" cxnId="{7C404CF1-8BA1-4665-81A4-9136BA65858F}">
      <dgm:prSet/>
      <dgm:spPr/>
      <dgm:t>
        <a:bodyPr/>
        <a:lstStyle/>
        <a:p>
          <a:endParaRPr lang="ru-RU"/>
        </a:p>
      </dgm:t>
    </dgm:pt>
    <dgm:pt modelId="{02009F0B-07E2-489B-B9CD-E9AAF705313B}" type="pres">
      <dgm:prSet presAssocID="{95D735E6-F0AA-4A25-81E3-0066C44F07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3A6EC-6A4A-4CFF-A25C-AAD6C54440BF}" type="pres">
      <dgm:prSet presAssocID="{933BD8AB-C1C4-4575-B306-276EFD4E72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2B8B40-18F4-481C-8121-345D128E4FD8}" type="presOf" srcId="{933BD8AB-C1C4-4575-B306-276EFD4E7209}" destId="{D063A6EC-6A4A-4CFF-A25C-AAD6C54440BF}" srcOrd="0" destOrd="0" presId="urn:microsoft.com/office/officeart/2005/8/layout/vList2"/>
    <dgm:cxn modelId="{58660230-97AC-4E16-9635-A548C911A17A}" type="presOf" srcId="{95D735E6-F0AA-4A25-81E3-0066C44F07DF}" destId="{02009F0B-07E2-489B-B9CD-E9AAF705313B}" srcOrd="0" destOrd="0" presId="urn:microsoft.com/office/officeart/2005/8/layout/vList2"/>
    <dgm:cxn modelId="{7C404CF1-8BA1-4665-81A4-9136BA65858F}" srcId="{95D735E6-F0AA-4A25-81E3-0066C44F07DF}" destId="{933BD8AB-C1C4-4575-B306-276EFD4E7209}" srcOrd="0" destOrd="0" parTransId="{B5FB2D96-A5C1-4EAF-BB9D-2971A82BFBFE}" sibTransId="{9BF54111-887E-4E6E-9FAB-46574ACAB0F5}"/>
    <dgm:cxn modelId="{5F1E2CD0-44A3-47E7-A74C-7B2A7D865B94}" type="presParOf" srcId="{02009F0B-07E2-489B-B9CD-E9AAF705313B}" destId="{D063A6EC-6A4A-4CFF-A25C-AAD6C54440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01846-A1E2-4DD6-88D4-281F99B4F8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9A8FC-0040-4C48-A9F8-57020200B7BE}">
      <dgm:prSet custT="1"/>
      <dgm:spPr/>
      <dgm:t>
        <a:bodyPr/>
        <a:lstStyle/>
        <a:p>
          <a:pPr rtl="0"/>
          <a:r>
            <a:rPr lang="ru-RU" sz="1150" b="1" i="0" dirty="0" smtClean="0"/>
            <a:t>11. "Формирование комфортной городской среды в городском округе "поселок Палана"</a:t>
          </a:r>
          <a:endParaRPr lang="ru-RU" sz="1150" i="0" dirty="0"/>
        </a:p>
      </dgm:t>
    </dgm:pt>
    <dgm:pt modelId="{0D806D03-729A-4505-8FA4-0651C9120235}" type="parTrans" cxnId="{E3B5004F-E792-48DF-9A01-57977385AF97}">
      <dgm:prSet/>
      <dgm:spPr/>
      <dgm:t>
        <a:bodyPr/>
        <a:lstStyle/>
        <a:p>
          <a:endParaRPr lang="ru-RU"/>
        </a:p>
      </dgm:t>
    </dgm:pt>
    <dgm:pt modelId="{5AB91308-E612-4911-A1ED-C36ED38869CC}" type="sibTrans" cxnId="{E3B5004F-E792-48DF-9A01-57977385AF97}">
      <dgm:prSet/>
      <dgm:spPr/>
      <dgm:t>
        <a:bodyPr/>
        <a:lstStyle/>
        <a:p>
          <a:endParaRPr lang="ru-RU"/>
        </a:p>
      </dgm:t>
    </dgm:pt>
    <dgm:pt modelId="{0D0AED28-8CC8-46F4-86EE-CE897086D186}">
      <dgm:prSet custT="1"/>
      <dgm:spPr/>
      <dgm:t>
        <a:bodyPr/>
        <a:lstStyle/>
        <a:p>
          <a:pPr rtl="0"/>
          <a:r>
            <a:rPr lang="ru-RU" sz="1150" b="1" i="0" dirty="0" smtClean="0"/>
            <a:t>12. "Безопасность городского округа "поселок Палана"</a:t>
          </a:r>
          <a:endParaRPr lang="ru-RU" sz="1150" i="0" dirty="0"/>
        </a:p>
      </dgm:t>
    </dgm:pt>
    <dgm:pt modelId="{1A67209A-BF12-4A72-AE20-3DF3E4E0B9AA}" type="parTrans" cxnId="{9C6BBC96-622F-4F4A-87C9-4DE233D415F6}">
      <dgm:prSet/>
      <dgm:spPr/>
      <dgm:t>
        <a:bodyPr/>
        <a:lstStyle/>
        <a:p>
          <a:endParaRPr lang="ru-RU"/>
        </a:p>
      </dgm:t>
    </dgm:pt>
    <dgm:pt modelId="{4A4A3D1B-F092-45FB-BA35-446B4834B26E}" type="sibTrans" cxnId="{9C6BBC96-622F-4F4A-87C9-4DE233D415F6}">
      <dgm:prSet/>
      <dgm:spPr/>
      <dgm:t>
        <a:bodyPr/>
        <a:lstStyle/>
        <a:p>
          <a:endParaRPr lang="ru-RU"/>
        </a:p>
      </dgm:t>
    </dgm:pt>
    <dgm:pt modelId="{A43761D2-3A58-45EE-A446-F064B7A286AC}">
      <dgm:prSet custT="1"/>
      <dgm:spPr/>
      <dgm:t>
        <a:bodyPr/>
        <a:lstStyle/>
        <a:p>
          <a:pPr rtl="0"/>
          <a:r>
            <a:rPr lang="ru-RU" sz="1150" b="1" i="0" dirty="0" smtClean="0"/>
            <a:t>13."Обеспечение доступным и комфортным жильем и коммунальными услугами населения городского округа "поселок Палана»</a:t>
          </a:r>
          <a:endParaRPr lang="ru-RU" sz="1150" i="0" dirty="0"/>
        </a:p>
      </dgm:t>
    </dgm:pt>
    <dgm:pt modelId="{A8B14B80-4775-4B75-BB13-407E1C4B80A3}" type="parTrans" cxnId="{DC0EF0D4-2DD1-4B22-B45A-A29EA9941809}">
      <dgm:prSet/>
      <dgm:spPr/>
      <dgm:t>
        <a:bodyPr/>
        <a:lstStyle/>
        <a:p>
          <a:endParaRPr lang="ru-RU"/>
        </a:p>
      </dgm:t>
    </dgm:pt>
    <dgm:pt modelId="{94E58F4A-9A49-4B17-9E65-97A89B6E025D}" type="sibTrans" cxnId="{DC0EF0D4-2DD1-4B22-B45A-A29EA9941809}">
      <dgm:prSet/>
      <dgm:spPr/>
      <dgm:t>
        <a:bodyPr/>
        <a:lstStyle/>
        <a:p>
          <a:endParaRPr lang="ru-RU"/>
        </a:p>
      </dgm:t>
    </dgm:pt>
    <dgm:pt modelId="{1919D471-0F23-4738-BC84-A6E75E2DE190}">
      <dgm:prSet custT="1"/>
      <dgm:spPr/>
      <dgm:t>
        <a:bodyPr/>
        <a:lstStyle/>
        <a:p>
          <a:pPr rtl="0"/>
          <a:r>
            <a:rPr lang="ru-RU" sz="1150" b="1" i="0" dirty="0" smtClean="0"/>
            <a:t>14. "Поддержка социально ориентированных некоммерческих организаций в городском округе "поселок Палана"</a:t>
          </a:r>
          <a:endParaRPr lang="ru-RU" sz="1150" i="0" dirty="0"/>
        </a:p>
      </dgm:t>
    </dgm:pt>
    <dgm:pt modelId="{558E263F-EF80-43F2-A62B-94F6D1143034}" type="parTrans" cxnId="{C2AA7964-E42C-4257-860B-B613BD32DBA3}">
      <dgm:prSet/>
      <dgm:spPr/>
      <dgm:t>
        <a:bodyPr/>
        <a:lstStyle/>
        <a:p>
          <a:endParaRPr lang="ru-RU"/>
        </a:p>
      </dgm:t>
    </dgm:pt>
    <dgm:pt modelId="{427D7562-0613-4A76-8083-53C2443EDCE0}" type="sibTrans" cxnId="{C2AA7964-E42C-4257-860B-B613BD32DBA3}">
      <dgm:prSet/>
      <dgm:spPr/>
      <dgm:t>
        <a:bodyPr/>
        <a:lstStyle/>
        <a:p>
          <a:endParaRPr lang="ru-RU"/>
        </a:p>
      </dgm:t>
    </dgm:pt>
    <dgm:pt modelId="{1BE70C1E-323D-4CF1-B7B7-A2F3C84205C1}">
      <dgm:prSet custT="1"/>
      <dgm:spPr/>
      <dgm:t>
        <a:bodyPr/>
        <a:lstStyle/>
        <a:p>
          <a:pPr rtl="0"/>
          <a:r>
            <a:rPr lang="ru-RU" sz="1150" b="1" dirty="0" smtClean="0"/>
            <a:t>15."Обеспечение жильем молодых семей в городском округе "поселок Палана"</a:t>
          </a:r>
          <a:endParaRPr lang="ru-RU" sz="1150" b="1" dirty="0"/>
        </a:p>
      </dgm:t>
    </dgm:pt>
    <dgm:pt modelId="{1CB2361A-2A91-49F8-ADF3-AD2395164924}" type="parTrans" cxnId="{5907C4F9-10D3-4030-AE09-12C38EEDC163}">
      <dgm:prSet/>
      <dgm:spPr/>
      <dgm:t>
        <a:bodyPr/>
        <a:lstStyle/>
        <a:p>
          <a:endParaRPr lang="ru-RU"/>
        </a:p>
      </dgm:t>
    </dgm:pt>
    <dgm:pt modelId="{A787FD44-C691-4508-A478-7DE0B049C895}" type="sibTrans" cxnId="{5907C4F9-10D3-4030-AE09-12C38EEDC163}">
      <dgm:prSet/>
      <dgm:spPr/>
      <dgm:t>
        <a:bodyPr/>
        <a:lstStyle/>
        <a:p>
          <a:endParaRPr lang="ru-RU"/>
        </a:p>
      </dgm:t>
    </dgm:pt>
    <dgm:pt modelId="{75B0F367-6852-4269-B0F5-BB82839A9201}">
      <dgm:prSet custT="1"/>
      <dgm:spPr/>
      <dgm:t>
        <a:bodyPr/>
        <a:lstStyle/>
        <a:p>
          <a:r>
            <a:rPr lang="ru-RU" sz="1150" b="1" dirty="0" smtClean="0"/>
            <a:t>16."Развитие хлебопекарного производства на территории городского округа "поселок Палана"</a:t>
          </a:r>
        </a:p>
      </dgm:t>
    </dgm:pt>
    <dgm:pt modelId="{D6BB78F4-163C-4565-B67E-225118B7874A}" type="parTrans" cxnId="{D4320C9F-F57C-47AD-A9D0-6A58F364EF54}">
      <dgm:prSet/>
      <dgm:spPr/>
      <dgm:t>
        <a:bodyPr/>
        <a:lstStyle/>
        <a:p>
          <a:endParaRPr lang="ru-RU"/>
        </a:p>
      </dgm:t>
    </dgm:pt>
    <dgm:pt modelId="{36F59089-A59A-41FA-B83C-4B51A04BE4E6}" type="sibTrans" cxnId="{D4320C9F-F57C-47AD-A9D0-6A58F364EF54}">
      <dgm:prSet/>
      <dgm:spPr/>
      <dgm:t>
        <a:bodyPr/>
        <a:lstStyle/>
        <a:p>
          <a:endParaRPr lang="ru-RU"/>
        </a:p>
      </dgm:t>
    </dgm:pt>
    <dgm:pt modelId="{203CA50C-19DA-41BF-9C5B-67BB2B32D5A9}">
      <dgm:prSet custT="1"/>
      <dgm:spPr/>
      <dgm:t>
        <a:bodyPr/>
        <a:lstStyle/>
        <a:p>
          <a:r>
            <a:rPr lang="ru-RU" sz="1150" b="1" dirty="0" smtClean="0"/>
            <a:t>17.«Развитие сельского хозяйства в городском  округе "поселок Палана"</a:t>
          </a:r>
        </a:p>
      </dgm:t>
    </dgm:pt>
    <dgm:pt modelId="{97BD0981-C6E0-4CB6-83DE-11A223159DCB}" type="parTrans" cxnId="{1E2CB731-430C-490D-9984-C14613B8CEFC}">
      <dgm:prSet/>
      <dgm:spPr/>
      <dgm:t>
        <a:bodyPr/>
        <a:lstStyle/>
        <a:p>
          <a:endParaRPr lang="ru-RU"/>
        </a:p>
      </dgm:t>
    </dgm:pt>
    <dgm:pt modelId="{DBCFA906-099A-4599-8979-B048EE677338}" type="sibTrans" cxnId="{1E2CB731-430C-490D-9984-C14613B8CEFC}">
      <dgm:prSet/>
      <dgm:spPr/>
      <dgm:t>
        <a:bodyPr/>
        <a:lstStyle/>
        <a:p>
          <a:endParaRPr lang="ru-RU"/>
        </a:p>
      </dgm:t>
    </dgm:pt>
    <dgm:pt modelId="{40B01E8B-C4C4-43FA-A0D2-44560B77C31A}">
      <dgm:prSet custT="1"/>
      <dgm:spPr/>
      <dgm:t>
        <a:bodyPr/>
        <a:lstStyle/>
        <a:p>
          <a:r>
            <a:rPr lang="ru-RU" sz="1150" b="1" dirty="0" smtClean="0"/>
            <a:t>18."Развитие информационно-телекоммуникационной инфраструктуры и обеспечение информационной безопасности в городском округе "поселок Палана"</a:t>
          </a:r>
        </a:p>
      </dgm:t>
    </dgm:pt>
    <dgm:pt modelId="{95DF4C05-B03A-4DFA-B0BE-5DB80294D705}" type="parTrans" cxnId="{BA7AE440-D738-4A2B-9036-F56E616E6E19}">
      <dgm:prSet/>
      <dgm:spPr/>
      <dgm:t>
        <a:bodyPr/>
        <a:lstStyle/>
        <a:p>
          <a:endParaRPr lang="ru-RU"/>
        </a:p>
      </dgm:t>
    </dgm:pt>
    <dgm:pt modelId="{05AA7ACD-1F46-419D-9977-EECF2922A8EE}" type="sibTrans" cxnId="{BA7AE440-D738-4A2B-9036-F56E616E6E19}">
      <dgm:prSet/>
      <dgm:spPr/>
      <dgm:t>
        <a:bodyPr/>
        <a:lstStyle/>
        <a:p>
          <a:endParaRPr lang="ru-RU"/>
        </a:p>
      </dgm:t>
    </dgm:pt>
    <dgm:pt modelId="{17EF36A6-98FE-47C3-AC64-B1E16F0C0637}">
      <dgm:prSet custT="1"/>
      <dgm:spPr/>
      <dgm:t>
        <a:bodyPr/>
        <a:lstStyle/>
        <a:p>
          <a:r>
            <a:rPr lang="ru-RU" sz="1150" b="1" dirty="0" smtClean="0"/>
            <a:t>19." Комплексное развитие транспортной инфраструктуры городского округа "поселок Палана"</a:t>
          </a:r>
        </a:p>
      </dgm:t>
    </dgm:pt>
    <dgm:pt modelId="{FA4D4789-AA8D-4AB5-BB99-B9089C8550C2}" type="parTrans" cxnId="{774E95AC-23E2-466D-BA65-CCB453EC4952}">
      <dgm:prSet/>
      <dgm:spPr/>
      <dgm:t>
        <a:bodyPr/>
        <a:lstStyle/>
        <a:p>
          <a:endParaRPr lang="ru-RU"/>
        </a:p>
      </dgm:t>
    </dgm:pt>
    <dgm:pt modelId="{95713E92-BEB2-4B8D-A81A-AE92A23C9598}" type="sibTrans" cxnId="{774E95AC-23E2-466D-BA65-CCB453EC4952}">
      <dgm:prSet/>
      <dgm:spPr/>
      <dgm:t>
        <a:bodyPr/>
        <a:lstStyle/>
        <a:p>
          <a:endParaRPr lang="ru-RU"/>
        </a:p>
      </dgm:t>
    </dgm:pt>
    <dgm:pt modelId="{9A04E7D3-32C5-4C2B-B1C0-1A2B0F4678D5}">
      <dgm:prSet custT="1"/>
      <dgm:spPr/>
      <dgm:t>
        <a:bodyPr/>
        <a:lstStyle/>
        <a:p>
          <a:r>
            <a:rPr lang="ru-RU" sz="1150" b="1" dirty="0" smtClean="0"/>
            <a:t>20. Создание и развитие туристской инфраструктуры в городском округе "поселок Палана"</a:t>
          </a:r>
        </a:p>
      </dgm:t>
    </dgm:pt>
    <dgm:pt modelId="{928091BF-0E7A-4C89-BB1C-C24773FF861F}" type="parTrans" cxnId="{A2E7B6D3-75D4-41EB-98CF-4E01A248C484}">
      <dgm:prSet/>
      <dgm:spPr/>
    </dgm:pt>
    <dgm:pt modelId="{F6C2ED99-4494-44E9-8AB7-2BB2B518A403}" type="sibTrans" cxnId="{A2E7B6D3-75D4-41EB-98CF-4E01A248C484}">
      <dgm:prSet/>
      <dgm:spPr/>
    </dgm:pt>
    <dgm:pt modelId="{260D6531-C8E0-445E-999A-394F102B419C}" type="pres">
      <dgm:prSet presAssocID="{12E01846-A1E2-4DD6-88D4-281F99B4F8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BEACC-31AB-450E-9C24-7114E4BED80E}" type="pres">
      <dgm:prSet presAssocID="{FD59A8FC-0040-4C48-A9F8-57020200B7BE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10B10-A132-4723-9848-7EC08846AFFE}" type="pres">
      <dgm:prSet presAssocID="{5AB91308-E612-4911-A1ED-C36ED38869CC}" presName="spacer" presStyleCnt="0"/>
      <dgm:spPr/>
    </dgm:pt>
    <dgm:pt modelId="{12514E0F-97B2-4079-B708-829CB141668B}" type="pres">
      <dgm:prSet presAssocID="{0D0AED28-8CC8-46F4-86EE-CE897086D186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224C0-D24C-4811-A94A-106C8BF05051}" type="pres">
      <dgm:prSet presAssocID="{4A4A3D1B-F092-45FB-BA35-446B4834B26E}" presName="spacer" presStyleCnt="0"/>
      <dgm:spPr/>
    </dgm:pt>
    <dgm:pt modelId="{66C17B35-931D-4AE5-B59A-E67724604723}" type="pres">
      <dgm:prSet presAssocID="{A43761D2-3A58-45EE-A446-F064B7A286AC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3AFEE-D340-4560-B9C2-2F6996B292BC}" type="pres">
      <dgm:prSet presAssocID="{94E58F4A-9A49-4B17-9E65-97A89B6E025D}" presName="spacer" presStyleCnt="0"/>
      <dgm:spPr/>
    </dgm:pt>
    <dgm:pt modelId="{82D29392-8506-431C-9408-AD1639806790}" type="pres">
      <dgm:prSet presAssocID="{1919D471-0F23-4738-BC84-A6E75E2DE19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4233A-1B0C-41E3-9CD1-3FD544DEA414}" type="pres">
      <dgm:prSet presAssocID="{427D7562-0613-4A76-8083-53C2443EDCE0}" presName="spacer" presStyleCnt="0"/>
      <dgm:spPr/>
    </dgm:pt>
    <dgm:pt modelId="{CE8DB7DE-E450-4FDE-8D75-371060513DE0}" type="pres">
      <dgm:prSet presAssocID="{1BE70C1E-323D-4CF1-B7B7-A2F3C84205C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F5431-357C-4224-8B78-D43BDDE0AB5D}" type="pres">
      <dgm:prSet presAssocID="{A787FD44-C691-4508-A478-7DE0B049C895}" presName="spacer" presStyleCnt="0"/>
      <dgm:spPr/>
    </dgm:pt>
    <dgm:pt modelId="{C2FD6B97-CC1B-4338-BAC4-6281F23C645E}" type="pres">
      <dgm:prSet presAssocID="{75B0F367-6852-4269-B0F5-BB82839A9201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8BE61-04F9-49C6-871A-84606B5917A1}" type="pres">
      <dgm:prSet presAssocID="{36F59089-A59A-41FA-B83C-4B51A04BE4E6}" presName="spacer" presStyleCnt="0"/>
      <dgm:spPr/>
    </dgm:pt>
    <dgm:pt modelId="{8C1C2102-CC51-4DB8-A12F-BA5500C6BB29}" type="pres">
      <dgm:prSet presAssocID="{203CA50C-19DA-41BF-9C5B-67BB2B32D5A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F5049-04EF-4A41-8126-B404101D8733}" type="pres">
      <dgm:prSet presAssocID="{DBCFA906-099A-4599-8979-B048EE677338}" presName="spacer" presStyleCnt="0"/>
      <dgm:spPr/>
    </dgm:pt>
    <dgm:pt modelId="{A00611FA-CF95-4325-9BB5-B983E383643C}" type="pres">
      <dgm:prSet presAssocID="{40B01E8B-C4C4-43FA-A0D2-44560B77C31A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91748-0164-4D94-8CD4-6BACBEC96A3D}" type="pres">
      <dgm:prSet presAssocID="{05AA7ACD-1F46-419D-9977-EECF2922A8EE}" presName="spacer" presStyleCnt="0"/>
      <dgm:spPr/>
    </dgm:pt>
    <dgm:pt modelId="{8D34C3D2-F144-4287-9FBD-46E0C2143484}" type="pres">
      <dgm:prSet presAssocID="{17EF36A6-98FE-47C3-AC64-B1E16F0C0637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97E07-44AE-44C3-8EB3-2EEE2A90AA57}" type="pres">
      <dgm:prSet presAssocID="{95713E92-BEB2-4B8D-A81A-AE92A23C9598}" presName="spacer" presStyleCnt="0"/>
      <dgm:spPr/>
    </dgm:pt>
    <dgm:pt modelId="{14EAE800-7BDF-4375-A8B6-7D1F9537ACCE}" type="pres">
      <dgm:prSet presAssocID="{9A04E7D3-32C5-4C2B-B1C0-1A2B0F4678D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99A30-CCB5-4EB2-8C94-06A4E5209544}" type="presOf" srcId="{12E01846-A1E2-4DD6-88D4-281F99B4F8DB}" destId="{260D6531-C8E0-445E-999A-394F102B419C}" srcOrd="0" destOrd="0" presId="urn:microsoft.com/office/officeart/2005/8/layout/vList2"/>
    <dgm:cxn modelId="{DC0EF0D4-2DD1-4B22-B45A-A29EA9941809}" srcId="{12E01846-A1E2-4DD6-88D4-281F99B4F8DB}" destId="{A43761D2-3A58-45EE-A446-F064B7A286AC}" srcOrd="2" destOrd="0" parTransId="{A8B14B80-4775-4B75-BB13-407E1C4B80A3}" sibTransId="{94E58F4A-9A49-4B17-9E65-97A89B6E025D}"/>
    <dgm:cxn modelId="{1E2CB731-430C-490D-9984-C14613B8CEFC}" srcId="{12E01846-A1E2-4DD6-88D4-281F99B4F8DB}" destId="{203CA50C-19DA-41BF-9C5B-67BB2B32D5A9}" srcOrd="6" destOrd="0" parTransId="{97BD0981-C6E0-4CB6-83DE-11A223159DCB}" sibTransId="{DBCFA906-099A-4599-8979-B048EE677338}"/>
    <dgm:cxn modelId="{774E95AC-23E2-466D-BA65-CCB453EC4952}" srcId="{12E01846-A1E2-4DD6-88D4-281F99B4F8DB}" destId="{17EF36A6-98FE-47C3-AC64-B1E16F0C0637}" srcOrd="8" destOrd="0" parTransId="{FA4D4789-AA8D-4AB5-BB99-B9089C8550C2}" sibTransId="{95713E92-BEB2-4B8D-A81A-AE92A23C9598}"/>
    <dgm:cxn modelId="{520C0419-0D67-4C6F-BF15-8C1448862C50}" type="presOf" srcId="{75B0F367-6852-4269-B0F5-BB82839A9201}" destId="{C2FD6B97-CC1B-4338-BAC4-6281F23C645E}" srcOrd="0" destOrd="0" presId="urn:microsoft.com/office/officeart/2005/8/layout/vList2"/>
    <dgm:cxn modelId="{D4320C9F-F57C-47AD-A9D0-6A58F364EF54}" srcId="{12E01846-A1E2-4DD6-88D4-281F99B4F8DB}" destId="{75B0F367-6852-4269-B0F5-BB82839A9201}" srcOrd="5" destOrd="0" parTransId="{D6BB78F4-163C-4565-B67E-225118B7874A}" sibTransId="{36F59089-A59A-41FA-B83C-4B51A04BE4E6}"/>
    <dgm:cxn modelId="{C2AA7964-E42C-4257-860B-B613BD32DBA3}" srcId="{12E01846-A1E2-4DD6-88D4-281F99B4F8DB}" destId="{1919D471-0F23-4738-BC84-A6E75E2DE190}" srcOrd="3" destOrd="0" parTransId="{558E263F-EF80-43F2-A62B-94F6D1143034}" sibTransId="{427D7562-0613-4A76-8083-53C2443EDCE0}"/>
    <dgm:cxn modelId="{E3B5004F-E792-48DF-9A01-57977385AF97}" srcId="{12E01846-A1E2-4DD6-88D4-281F99B4F8DB}" destId="{FD59A8FC-0040-4C48-A9F8-57020200B7BE}" srcOrd="0" destOrd="0" parTransId="{0D806D03-729A-4505-8FA4-0651C9120235}" sibTransId="{5AB91308-E612-4911-A1ED-C36ED38869CC}"/>
    <dgm:cxn modelId="{82FBFB55-EDD4-4BB6-A86F-523722D99670}" type="presOf" srcId="{A43761D2-3A58-45EE-A446-F064B7A286AC}" destId="{66C17B35-931D-4AE5-B59A-E67724604723}" srcOrd="0" destOrd="0" presId="urn:microsoft.com/office/officeart/2005/8/layout/vList2"/>
    <dgm:cxn modelId="{BA7AE440-D738-4A2B-9036-F56E616E6E19}" srcId="{12E01846-A1E2-4DD6-88D4-281F99B4F8DB}" destId="{40B01E8B-C4C4-43FA-A0D2-44560B77C31A}" srcOrd="7" destOrd="0" parTransId="{95DF4C05-B03A-4DFA-B0BE-5DB80294D705}" sibTransId="{05AA7ACD-1F46-419D-9977-EECF2922A8EE}"/>
    <dgm:cxn modelId="{35465B0A-0464-4787-AF64-40AF8A259D7A}" type="presOf" srcId="{1919D471-0F23-4738-BC84-A6E75E2DE190}" destId="{82D29392-8506-431C-9408-AD1639806790}" srcOrd="0" destOrd="0" presId="urn:microsoft.com/office/officeart/2005/8/layout/vList2"/>
    <dgm:cxn modelId="{9C6BBC96-622F-4F4A-87C9-4DE233D415F6}" srcId="{12E01846-A1E2-4DD6-88D4-281F99B4F8DB}" destId="{0D0AED28-8CC8-46F4-86EE-CE897086D186}" srcOrd="1" destOrd="0" parTransId="{1A67209A-BF12-4A72-AE20-3DF3E4E0B9AA}" sibTransId="{4A4A3D1B-F092-45FB-BA35-446B4834B26E}"/>
    <dgm:cxn modelId="{25D3B38F-F6B8-46CC-883A-DB7D12B4FB01}" type="presOf" srcId="{1BE70C1E-323D-4CF1-B7B7-A2F3C84205C1}" destId="{CE8DB7DE-E450-4FDE-8D75-371060513DE0}" srcOrd="0" destOrd="0" presId="urn:microsoft.com/office/officeart/2005/8/layout/vList2"/>
    <dgm:cxn modelId="{5907C4F9-10D3-4030-AE09-12C38EEDC163}" srcId="{12E01846-A1E2-4DD6-88D4-281F99B4F8DB}" destId="{1BE70C1E-323D-4CF1-B7B7-A2F3C84205C1}" srcOrd="4" destOrd="0" parTransId="{1CB2361A-2A91-49F8-ADF3-AD2395164924}" sibTransId="{A787FD44-C691-4508-A478-7DE0B049C895}"/>
    <dgm:cxn modelId="{A2E7B6D3-75D4-41EB-98CF-4E01A248C484}" srcId="{12E01846-A1E2-4DD6-88D4-281F99B4F8DB}" destId="{9A04E7D3-32C5-4C2B-B1C0-1A2B0F4678D5}" srcOrd="9" destOrd="0" parTransId="{928091BF-0E7A-4C89-BB1C-C24773FF861F}" sibTransId="{F6C2ED99-4494-44E9-8AB7-2BB2B518A403}"/>
    <dgm:cxn modelId="{E42B0845-A8CC-4E4A-91DA-AE7B879C9469}" type="presOf" srcId="{17EF36A6-98FE-47C3-AC64-B1E16F0C0637}" destId="{8D34C3D2-F144-4287-9FBD-46E0C2143484}" srcOrd="0" destOrd="0" presId="urn:microsoft.com/office/officeart/2005/8/layout/vList2"/>
    <dgm:cxn modelId="{7FC8F4B5-C933-428C-83F8-2C0F596D92F9}" type="presOf" srcId="{9A04E7D3-32C5-4C2B-B1C0-1A2B0F4678D5}" destId="{14EAE800-7BDF-4375-A8B6-7D1F9537ACCE}" srcOrd="0" destOrd="0" presId="urn:microsoft.com/office/officeart/2005/8/layout/vList2"/>
    <dgm:cxn modelId="{6AC0790F-2439-4BB2-95B2-B0BF299EE9DB}" type="presOf" srcId="{203CA50C-19DA-41BF-9C5B-67BB2B32D5A9}" destId="{8C1C2102-CC51-4DB8-A12F-BA5500C6BB29}" srcOrd="0" destOrd="0" presId="urn:microsoft.com/office/officeart/2005/8/layout/vList2"/>
    <dgm:cxn modelId="{A44CD60C-4BD8-45D1-90CC-FBB191FF3E70}" type="presOf" srcId="{FD59A8FC-0040-4C48-A9F8-57020200B7BE}" destId="{AF9BEACC-31AB-450E-9C24-7114E4BED80E}" srcOrd="0" destOrd="0" presId="urn:microsoft.com/office/officeart/2005/8/layout/vList2"/>
    <dgm:cxn modelId="{A59714C3-F242-4B13-A4F0-5E97FFF06A8A}" type="presOf" srcId="{0D0AED28-8CC8-46F4-86EE-CE897086D186}" destId="{12514E0F-97B2-4079-B708-829CB141668B}" srcOrd="0" destOrd="0" presId="urn:microsoft.com/office/officeart/2005/8/layout/vList2"/>
    <dgm:cxn modelId="{747E3105-2CE8-407E-8FB1-C566C9C59D1A}" type="presOf" srcId="{40B01E8B-C4C4-43FA-A0D2-44560B77C31A}" destId="{A00611FA-CF95-4325-9BB5-B983E383643C}" srcOrd="0" destOrd="0" presId="urn:microsoft.com/office/officeart/2005/8/layout/vList2"/>
    <dgm:cxn modelId="{67DED6B1-87A1-46EB-AAAD-FE4C31113343}" type="presParOf" srcId="{260D6531-C8E0-445E-999A-394F102B419C}" destId="{AF9BEACC-31AB-450E-9C24-7114E4BED80E}" srcOrd="0" destOrd="0" presId="urn:microsoft.com/office/officeart/2005/8/layout/vList2"/>
    <dgm:cxn modelId="{F031C84F-D0CB-4139-BC48-84010EE16F0A}" type="presParOf" srcId="{260D6531-C8E0-445E-999A-394F102B419C}" destId="{33810B10-A132-4723-9848-7EC08846AFFE}" srcOrd="1" destOrd="0" presId="urn:microsoft.com/office/officeart/2005/8/layout/vList2"/>
    <dgm:cxn modelId="{440057B9-C57A-4D9E-BC98-DBB8BB103E90}" type="presParOf" srcId="{260D6531-C8E0-445E-999A-394F102B419C}" destId="{12514E0F-97B2-4079-B708-829CB141668B}" srcOrd="2" destOrd="0" presId="urn:microsoft.com/office/officeart/2005/8/layout/vList2"/>
    <dgm:cxn modelId="{91E7A9AB-A6DC-4BF2-903E-F9B25853401D}" type="presParOf" srcId="{260D6531-C8E0-445E-999A-394F102B419C}" destId="{C4A224C0-D24C-4811-A94A-106C8BF05051}" srcOrd="3" destOrd="0" presId="urn:microsoft.com/office/officeart/2005/8/layout/vList2"/>
    <dgm:cxn modelId="{8FF7B352-5B0E-4273-9F5E-B6911EE7323B}" type="presParOf" srcId="{260D6531-C8E0-445E-999A-394F102B419C}" destId="{66C17B35-931D-4AE5-B59A-E67724604723}" srcOrd="4" destOrd="0" presId="urn:microsoft.com/office/officeart/2005/8/layout/vList2"/>
    <dgm:cxn modelId="{6274E555-656A-4F4C-8CBC-817ECF2A6D82}" type="presParOf" srcId="{260D6531-C8E0-445E-999A-394F102B419C}" destId="{B1D3AFEE-D340-4560-B9C2-2F6996B292BC}" srcOrd="5" destOrd="0" presId="urn:microsoft.com/office/officeart/2005/8/layout/vList2"/>
    <dgm:cxn modelId="{99D1BA2B-92A1-4D0C-92F6-50DA37A4860F}" type="presParOf" srcId="{260D6531-C8E0-445E-999A-394F102B419C}" destId="{82D29392-8506-431C-9408-AD1639806790}" srcOrd="6" destOrd="0" presId="urn:microsoft.com/office/officeart/2005/8/layout/vList2"/>
    <dgm:cxn modelId="{4A94695B-4DB2-43BE-82D0-81215500ADE0}" type="presParOf" srcId="{260D6531-C8E0-445E-999A-394F102B419C}" destId="{D544233A-1B0C-41E3-9CD1-3FD544DEA414}" srcOrd="7" destOrd="0" presId="urn:microsoft.com/office/officeart/2005/8/layout/vList2"/>
    <dgm:cxn modelId="{1ABEF786-95F5-4A1F-AB90-0B4E88F03EAB}" type="presParOf" srcId="{260D6531-C8E0-445E-999A-394F102B419C}" destId="{CE8DB7DE-E450-4FDE-8D75-371060513DE0}" srcOrd="8" destOrd="0" presId="urn:microsoft.com/office/officeart/2005/8/layout/vList2"/>
    <dgm:cxn modelId="{94B6AE34-2533-4AC4-A10A-AA5FC874FBD9}" type="presParOf" srcId="{260D6531-C8E0-445E-999A-394F102B419C}" destId="{B20F5431-357C-4224-8B78-D43BDDE0AB5D}" srcOrd="9" destOrd="0" presId="urn:microsoft.com/office/officeart/2005/8/layout/vList2"/>
    <dgm:cxn modelId="{73BF2981-9CDB-4F9E-9354-90855DB1ABA3}" type="presParOf" srcId="{260D6531-C8E0-445E-999A-394F102B419C}" destId="{C2FD6B97-CC1B-4338-BAC4-6281F23C645E}" srcOrd="10" destOrd="0" presId="urn:microsoft.com/office/officeart/2005/8/layout/vList2"/>
    <dgm:cxn modelId="{BEE46963-208D-42CA-9323-B4E4A6F8AD2E}" type="presParOf" srcId="{260D6531-C8E0-445E-999A-394F102B419C}" destId="{FD98BE61-04F9-49C6-871A-84606B5917A1}" srcOrd="11" destOrd="0" presId="urn:microsoft.com/office/officeart/2005/8/layout/vList2"/>
    <dgm:cxn modelId="{99338172-6B5A-44E3-BA5F-251A7BC43A5E}" type="presParOf" srcId="{260D6531-C8E0-445E-999A-394F102B419C}" destId="{8C1C2102-CC51-4DB8-A12F-BA5500C6BB29}" srcOrd="12" destOrd="0" presId="urn:microsoft.com/office/officeart/2005/8/layout/vList2"/>
    <dgm:cxn modelId="{25951B24-4CED-4F77-B951-75F140055C6C}" type="presParOf" srcId="{260D6531-C8E0-445E-999A-394F102B419C}" destId="{3DEF5049-04EF-4A41-8126-B404101D8733}" srcOrd="13" destOrd="0" presId="urn:microsoft.com/office/officeart/2005/8/layout/vList2"/>
    <dgm:cxn modelId="{5E7DBDF7-916F-4E22-9C46-998320E6C5D4}" type="presParOf" srcId="{260D6531-C8E0-445E-999A-394F102B419C}" destId="{A00611FA-CF95-4325-9BB5-B983E383643C}" srcOrd="14" destOrd="0" presId="urn:microsoft.com/office/officeart/2005/8/layout/vList2"/>
    <dgm:cxn modelId="{8ED4B35F-3B6E-41E0-B6A6-F3249D0E4B1D}" type="presParOf" srcId="{260D6531-C8E0-445E-999A-394F102B419C}" destId="{98E91748-0164-4D94-8CD4-6BACBEC96A3D}" srcOrd="15" destOrd="0" presId="urn:microsoft.com/office/officeart/2005/8/layout/vList2"/>
    <dgm:cxn modelId="{BCA1F330-0AD2-4297-899B-9C6E717BF446}" type="presParOf" srcId="{260D6531-C8E0-445E-999A-394F102B419C}" destId="{8D34C3D2-F144-4287-9FBD-46E0C2143484}" srcOrd="16" destOrd="0" presId="urn:microsoft.com/office/officeart/2005/8/layout/vList2"/>
    <dgm:cxn modelId="{ABC9A98C-8388-4998-A9E7-5AD2819FF2B8}" type="presParOf" srcId="{260D6531-C8E0-445E-999A-394F102B419C}" destId="{B7997E07-44AE-44C3-8EB3-2EEE2A90AA57}" srcOrd="17" destOrd="0" presId="urn:microsoft.com/office/officeart/2005/8/layout/vList2"/>
    <dgm:cxn modelId="{078201FB-7864-4848-9490-23C43C638292}" type="presParOf" srcId="{260D6531-C8E0-445E-999A-394F102B419C}" destId="{14EAE800-7BDF-4375-A8B6-7D1F9537ACC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D735E6-F0AA-4A25-81E3-0066C44F07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33BD8AB-C1C4-4575-B306-276EFD4E7209}">
      <dgm:prSet/>
      <dgm:spPr/>
      <dgm:t>
        <a:bodyPr/>
        <a:lstStyle/>
        <a:p>
          <a:pPr rtl="0"/>
          <a:r>
            <a:rPr lang="ru-RU" b="1" i="1" dirty="0" smtClean="0"/>
            <a:t>Перечень муниципальных программ городского округа  «поселок Палана»</a:t>
          </a:r>
          <a:endParaRPr lang="ru-RU" dirty="0"/>
        </a:p>
      </dgm:t>
    </dgm:pt>
    <dgm:pt modelId="{B5FB2D96-A5C1-4EAF-BB9D-2971A82BFBFE}" type="parTrans" cxnId="{7C404CF1-8BA1-4665-81A4-9136BA65858F}">
      <dgm:prSet/>
      <dgm:spPr/>
      <dgm:t>
        <a:bodyPr/>
        <a:lstStyle/>
        <a:p>
          <a:endParaRPr lang="ru-RU"/>
        </a:p>
      </dgm:t>
    </dgm:pt>
    <dgm:pt modelId="{9BF54111-887E-4E6E-9FAB-46574ACAB0F5}" type="sibTrans" cxnId="{7C404CF1-8BA1-4665-81A4-9136BA65858F}">
      <dgm:prSet/>
      <dgm:spPr/>
      <dgm:t>
        <a:bodyPr/>
        <a:lstStyle/>
        <a:p>
          <a:endParaRPr lang="ru-RU"/>
        </a:p>
      </dgm:t>
    </dgm:pt>
    <dgm:pt modelId="{02009F0B-07E2-489B-B9CD-E9AAF705313B}" type="pres">
      <dgm:prSet presAssocID="{95D735E6-F0AA-4A25-81E3-0066C44F07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3A6EC-6A4A-4CFF-A25C-AAD6C54440BF}" type="pres">
      <dgm:prSet presAssocID="{933BD8AB-C1C4-4575-B306-276EFD4E72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DE2DF-D9C8-418C-9650-FD6DB85306FB}" type="presOf" srcId="{95D735E6-F0AA-4A25-81E3-0066C44F07DF}" destId="{02009F0B-07E2-489B-B9CD-E9AAF705313B}" srcOrd="0" destOrd="0" presId="urn:microsoft.com/office/officeart/2005/8/layout/vList2"/>
    <dgm:cxn modelId="{39887D8D-0CD7-4D6F-B2A3-20CB1CF3439E}" type="presOf" srcId="{933BD8AB-C1C4-4575-B306-276EFD4E7209}" destId="{D063A6EC-6A4A-4CFF-A25C-AAD6C54440BF}" srcOrd="0" destOrd="0" presId="urn:microsoft.com/office/officeart/2005/8/layout/vList2"/>
    <dgm:cxn modelId="{7C404CF1-8BA1-4665-81A4-9136BA65858F}" srcId="{95D735E6-F0AA-4A25-81E3-0066C44F07DF}" destId="{933BD8AB-C1C4-4575-B306-276EFD4E7209}" srcOrd="0" destOrd="0" parTransId="{B5FB2D96-A5C1-4EAF-BB9D-2971A82BFBFE}" sibTransId="{9BF54111-887E-4E6E-9FAB-46574ACAB0F5}"/>
    <dgm:cxn modelId="{56E488EC-28B0-4DEA-B507-54B01633432B}" type="presParOf" srcId="{02009F0B-07E2-489B-B9CD-E9AAF705313B}" destId="{D063A6EC-6A4A-4CFF-A25C-AAD6C54440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6D4B61-B8A2-49E5-A601-E169AD4413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D072220-48D2-444A-A298-4BDD475F2EED}">
      <dgm:prSet phldrT="[Текст]"/>
      <dgm:spPr/>
      <dgm:t>
        <a:bodyPr/>
        <a:lstStyle/>
        <a:p>
          <a:r>
            <a:rPr lang="ru-RU" dirty="0" smtClean="0"/>
            <a:t>Доходы бюджета                 517 528,24527</a:t>
          </a:r>
          <a:endParaRPr lang="ru-RU" dirty="0"/>
        </a:p>
      </dgm:t>
    </dgm:pt>
    <dgm:pt modelId="{BEC83498-B1CD-407B-B13F-08D11336D3F1}" type="parTrans" cxnId="{339F1754-A2F9-4ED7-B72A-AD75EC1BD381}">
      <dgm:prSet/>
      <dgm:spPr/>
      <dgm:t>
        <a:bodyPr/>
        <a:lstStyle/>
        <a:p>
          <a:endParaRPr lang="ru-RU"/>
        </a:p>
      </dgm:t>
    </dgm:pt>
    <dgm:pt modelId="{D43EBD74-A999-418A-BA52-14ACB33CD19D}" type="sibTrans" cxnId="{339F1754-A2F9-4ED7-B72A-AD75EC1BD381}">
      <dgm:prSet/>
      <dgm:spPr/>
      <dgm:t>
        <a:bodyPr/>
        <a:lstStyle/>
        <a:p>
          <a:endParaRPr lang="ru-RU"/>
        </a:p>
      </dgm:t>
    </dgm:pt>
    <dgm:pt modelId="{C807C477-8283-4369-B1DD-02F812AD5A26}">
      <dgm:prSet phldrT="[Текст]"/>
      <dgm:spPr/>
      <dgm:t>
        <a:bodyPr/>
        <a:lstStyle/>
        <a:p>
          <a:r>
            <a:rPr lang="ru-RU" dirty="0" smtClean="0"/>
            <a:t>Дефицит бюджета             0,00000</a:t>
          </a:r>
          <a:endParaRPr lang="ru-RU" dirty="0"/>
        </a:p>
      </dgm:t>
    </dgm:pt>
    <dgm:pt modelId="{44F15BC3-A82C-4FB6-9FD9-DD2365750397}" type="parTrans" cxnId="{CB5FEA17-E366-4488-83DE-1C40EC2398F4}">
      <dgm:prSet/>
      <dgm:spPr/>
      <dgm:t>
        <a:bodyPr/>
        <a:lstStyle/>
        <a:p>
          <a:endParaRPr lang="ru-RU"/>
        </a:p>
      </dgm:t>
    </dgm:pt>
    <dgm:pt modelId="{BE06FAE9-5216-45C3-BF76-66B44BD1C361}" type="sibTrans" cxnId="{CB5FEA17-E366-4488-83DE-1C40EC2398F4}">
      <dgm:prSet/>
      <dgm:spPr/>
      <dgm:t>
        <a:bodyPr/>
        <a:lstStyle/>
        <a:p>
          <a:endParaRPr lang="ru-RU"/>
        </a:p>
      </dgm:t>
    </dgm:pt>
    <dgm:pt modelId="{0A4054BD-60D4-40EB-BC09-1CB99DB2A387}">
      <dgm:prSet phldrT="[Текст]"/>
      <dgm:spPr/>
      <dgm:t>
        <a:bodyPr/>
        <a:lstStyle/>
        <a:p>
          <a:r>
            <a:rPr lang="ru-RU" dirty="0" smtClean="0"/>
            <a:t>Расходы бюджета                517528,24527</a:t>
          </a:r>
          <a:endParaRPr lang="ru-RU" dirty="0"/>
        </a:p>
      </dgm:t>
    </dgm:pt>
    <dgm:pt modelId="{89AEA2CA-034F-4437-A537-B2D063BD338E}" type="parTrans" cxnId="{072B1E4E-1967-4B15-A296-14531F311ED3}">
      <dgm:prSet/>
      <dgm:spPr/>
      <dgm:t>
        <a:bodyPr/>
        <a:lstStyle/>
        <a:p>
          <a:endParaRPr lang="ru-RU"/>
        </a:p>
      </dgm:t>
    </dgm:pt>
    <dgm:pt modelId="{C1B26C8D-922B-4520-BC41-A69646180B32}" type="sibTrans" cxnId="{072B1E4E-1967-4B15-A296-14531F311ED3}">
      <dgm:prSet/>
      <dgm:spPr/>
      <dgm:t>
        <a:bodyPr/>
        <a:lstStyle/>
        <a:p>
          <a:endParaRPr lang="ru-RU"/>
        </a:p>
      </dgm:t>
    </dgm:pt>
    <dgm:pt modelId="{01FFC2DB-0169-4E4C-940C-E3B8F4461A70}" type="pres">
      <dgm:prSet presAssocID="{C66D4B61-B8A2-49E5-A601-E169AD4413BF}" presName="compositeShape" presStyleCnt="0">
        <dgm:presLayoutVars>
          <dgm:chMax val="7"/>
          <dgm:dir/>
          <dgm:resizeHandles val="exact"/>
        </dgm:presLayoutVars>
      </dgm:prSet>
      <dgm:spPr/>
    </dgm:pt>
    <dgm:pt modelId="{765B6188-5943-41C5-8E5F-75D215D7F49F}" type="pres">
      <dgm:prSet presAssocID="{2D072220-48D2-444A-A298-4BDD475F2EED}" presName="circ1" presStyleLbl="vennNode1" presStyleIdx="0" presStyleCnt="3"/>
      <dgm:spPr/>
      <dgm:t>
        <a:bodyPr/>
        <a:lstStyle/>
        <a:p>
          <a:endParaRPr lang="ru-RU"/>
        </a:p>
      </dgm:t>
    </dgm:pt>
    <dgm:pt modelId="{AEF2C6FB-2852-4116-B189-0E9997A50B4F}" type="pres">
      <dgm:prSet presAssocID="{2D072220-48D2-444A-A298-4BDD475F2E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9F7D4-CE75-43A3-9666-39E0A8DD71B9}" type="pres">
      <dgm:prSet presAssocID="{C807C477-8283-4369-B1DD-02F812AD5A26}" presName="circ2" presStyleLbl="vennNode1" presStyleIdx="1" presStyleCnt="3"/>
      <dgm:spPr/>
      <dgm:t>
        <a:bodyPr/>
        <a:lstStyle/>
        <a:p>
          <a:endParaRPr lang="ru-RU"/>
        </a:p>
      </dgm:t>
    </dgm:pt>
    <dgm:pt modelId="{A2BA2B9B-E2DE-4CFC-BD5F-AB44B69B74D6}" type="pres">
      <dgm:prSet presAssocID="{C807C477-8283-4369-B1DD-02F812AD5A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1CA5E-373A-4A65-B887-82CB16F7A4D0}" type="pres">
      <dgm:prSet presAssocID="{0A4054BD-60D4-40EB-BC09-1CB99DB2A387}" presName="circ3" presStyleLbl="vennNode1" presStyleIdx="2" presStyleCnt="3"/>
      <dgm:spPr/>
      <dgm:t>
        <a:bodyPr/>
        <a:lstStyle/>
        <a:p>
          <a:endParaRPr lang="ru-RU"/>
        </a:p>
      </dgm:t>
    </dgm:pt>
    <dgm:pt modelId="{FEF936E2-0694-40AA-8AC0-C540662C5C2A}" type="pres">
      <dgm:prSet presAssocID="{0A4054BD-60D4-40EB-BC09-1CB99DB2A38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55530-492D-430A-AFE9-52A862489E13}" type="presOf" srcId="{0A4054BD-60D4-40EB-BC09-1CB99DB2A387}" destId="{FEF936E2-0694-40AA-8AC0-C540662C5C2A}" srcOrd="1" destOrd="0" presId="urn:microsoft.com/office/officeart/2005/8/layout/venn1"/>
    <dgm:cxn modelId="{B430DF1D-1DC9-44E0-B694-7475EA5FAA03}" type="presOf" srcId="{2D072220-48D2-444A-A298-4BDD475F2EED}" destId="{765B6188-5943-41C5-8E5F-75D215D7F49F}" srcOrd="0" destOrd="0" presId="urn:microsoft.com/office/officeart/2005/8/layout/venn1"/>
    <dgm:cxn modelId="{8BD9A757-2D2D-47AA-806E-E3A1DDEA1B8B}" type="presOf" srcId="{0A4054BD-60D4-40EB-BC09-1CB99DB2A387}" destId="{4391CA5E-373A-4A65-B887-82CB16F7A4D0}" srcOrd="0" destOrd="0" presId="urn:microsoft.com/office/officeart/2005/8/layout/venn1"/>
    <dgm:cxn modelId="{339F1754-A2F9-4ED7-B72A-AD75EC1BD381}" srcId="{C66D4B61-B8A2-49E5-A601-E169AD4413BF}" destId="{2D072220-48D2-444A-A298-4BDD475F2EED}" srcOrd="0" destOrd="0" parTransId="{BEC83498-B1CD-407B-B13F-08D11336D3F1}" sibTransId="{D43EBD74-A999-418A-BA52-14ACB33CD19D}"/>
    <dgm:cxn modelId="{CB5FEA17-E366-4488-83DE-1C40EC2398F4}" srcId="{C66D4B61-B8A2-49E5-A601-E169AD4413BF}" destId="{C807C477-8283-4369-B1DD-02F812AD5A26}" srcOrd="1" destOrd="0" parTransId="{44F15BC3-A82C-4FB6-9FD9-DD2365750397}" sibTransId="{BE06FAE9-5216-45C3-BF76-66B44BD1C361}"/>
    <dgm:cxn modelId="{072B1E4E-1967-4B15-A296-14531F311ED3}" srcId="{C66D4B61-B8A2-49E5-A601-E169AD4413BF}" destId="{0A4054BD-60D4-40EB-BC09-1CB99DB2A387}" srcOrd="2" destOrd="0" parTransId="{89AEA2CA-034F-4437-A537-B2D063BD338E}" sibTransId="{C1B26C8D-922B-4520-BC41-A69646180B32}"/>
    <dgm:cxn modelId="{AD16ADAE-F603-49BA-898B-75DC2790D57F}" type="presOf" srcId="{C807C477-8283-4369-B1DD-02F812AD5A26}" destId="{67A9F7D4-CE75-43A3-9666-39E0A8DD71B9}" srcOrd="0" destOrd="0" presId="urn:microsoft.com/office/officeart/2005/8/layout/venn1"/>
    <dgm:cxn modelId="{7E00A608-574D-4CD8-B1E3-5DC5EA8C817C}" type="presOf" srcId="{C807C477-8283-4369-B1DD-02F812AD5A26}" destId="{A2BA2B9B-E2DE-4CFC-BD5F-AB44B69B74D6}" srcOrd="1" destOrd="0" presId="urn:microsoft.com/office/officeart/2005/8/layout/venn1"/>
    <dgm:cxn modelId="{5BC25549-4730-44BE-91FA-275159B00EDD}" type="presOf" srcId="{C66D4B61-B8A2-49E5-A601-E169AD4413BF}" destId="{01FFC2DB-0169-4E4C-940C-E3B8F4461A70}" srcOrd="0" destOrd="0" presId="urn:microsoft.com/office/officeart/2005/8/layout/venn1"/>
    <dgm:cxn modelId="{7B3B64D9-469F-41C7-B084-6046C4ED6EF3}" type="presOf" srcId="{2D072220-48D2-444A-A298-4BDD475F2EED}" destId="{AEF2C6FB-2852-4116-B189-0E9997A50B4F}" srcOrd="1" destOrd="0" presId="urn:microsoft.com/office/officeart/2005/8/layout/venn1"/>
    <dgm:cxn modelId="{D90E4398-7933-43B0-8D57-D677C9465698}" type="presParOf" srcId="{01FFC2DB-0169-4E4C-940C-E3B8F4461A70}" destId="{765B6188-5943-41C5-8E5F-75D215D7F49F}" srcOrd="0" destOrd="0" presId="urn:microsoft.com/office/officeart/2005/8/layout/venn1"/>
    <dgm:cxn modelId="{DB880D9B-423F-49F6-BD00-02C2DB308965}" type="presParOf" srcId="{01FFC2DB-0169-4E4C-940C-E3B8F4461A70}" destId="{AEF2C6FB-2852-4116-B189-0E9997A50B4F}" srcOrd="1" destOrd="0" presId="urn:microsoft.com/office/officeart/2005/8/layout/venn1"/>
    <dgm:cxn modelId="{CF2BD092-CDDF-4699-B7A1-C10972AA9583}" type="presParOf" srcId="{01FFC2DB-0169-4E4C-940C-E3B8F4461A70}" destId="{67A9F7D4-CE75-43A3-9666-39E0A8DD71B9}" srcOrd="2" destOrd="0" presId="urn:microsoft.com/office/officeart/2005/8/layout/venn1"/>
    <dgm:cxn modelId="{00331E1E-3201-4A8A-892D-30BEFC4C114A}" type="presParOf" srcId="{01FFC2DB-0169-4E4C-940C-E3B8F4461A70}" destId="{A2BA2B9B-E2DE-4CFC-BD5F-AB44B69B74D6}" srcOrd="3" destOrd="0" presId="urn:microsoft.com/office/officeart/2005/8/layout/venn1"/>
    <dgm:cxn modelId="{991E0CF3-1DF0-452A-ABA5-4DF23135BCFC}" type="presParOf" srcId="{01FFC2DB-0169-4E4C-940C-E3B8F4461A70}" destId="{4391CA5E-373A-4A65-B887-82CB16F7A4D0}" srcOrd="4" destOrd="0" presId="urn:microsoft.com/office/officeart/2005/8/layout/venn1"/>
    <dgm:cxn modelId="{EEDB9C20-21A3-4993-8B02-731B48C66016}" type="presParOf" srcId="{01FFC2DB-0169-4E4C-940C-E3B8F4461A70}" destId="{FEF936E2-0694-40AA-8AC0-C540662C5C2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9901E-1511-43D9-868B-67DC2133228C}">
      <dsp:nvSpPr>
        <dsp:cNvPr id="0" name=""/>
        <dsp:cNvSpPr/>
      </dsp:nvSpPr>
      <dsp:spPr>
        <a:xfrm>
          <a:off x="0" y="94679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1.</a:t>
          </a:r>
          <a:r>
            <a:rPr lang="ru-RU" sz="1150" b="1" i="1" kern="1200" dirty="0" smtClean="0"/>
            <a:t> </a:t>
          </a:r>
          <a:r>
            <a:rPr lang="ru-RU" sz="1150" b="1" i="0" kern="1200" dirty="0" smtClean="0"/>
            <a:t>Развитие физической культуры и спорта и реализация мероприятий в сфере молодежной политики в городском округе "поселок Палана"</a:t>
          </a:r>
          <a:endParaRPr lang="ru-RU" sz="1150" i="0" kern="1200" dirty="0"/>
        </a:p>
      </dsp:txBody>
      <dsp:txXfrm>
        <a:off x="24674" y="119353"/>
        <a:ext cx="8448539" cy="456092"/>
      </dsp:txXfrm>
    </dsp:sp>
    <dsp:sp modelId="{8BD948A8-3560-4934-94F1-0D7DF7339A46}">
      <dsp:nvSpPr>
        <dsp:cNvPr id="0" name=""/>
        <dsp:cNvSpPr/>
      </dsp:nvSpPr>
      <dsp:spPr>
        <a:xfrm>
          <a:off x="0" y="677879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2. "Социальная поддержка граждан в городском округе "поселок Палана"</a:t>
          </a:r>
          <a:endParaRPr lang="ru-RU" sz="1150" i="0" kern="1200" dirty="0"/>
        </a:p>
      </dsp:txBody>
      <dsp:txXfrm>
        <a:off x="24674" y="702553"/>
        <a:ext cx="8448539" cy="456092"/>
      </dsp:txXfrm>
    </dsp:sp>
    <dsp:sp modelId="{7DB3BD80-00CB-469A-A3DE-20753E160894}">
      <dsp:nvSpPr>
        <dsp:cNvPr id="0" name=""/>
        <dsp:cNvSpPr/>
      </dsp:nvSpPr>
      <dsp:spPr>
        <a:xfrm>
          <a:off x="0" y="12610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3. "Развитие культуры в городском округе "поселок Палана"</a:t>
          </a:r>
          <a:endParaRPr lang="ru-RU" sz="1150" i="0" kern="1200" dirty="0"/>
        </a:p>
      </dsp:txBody>
      <dsp:txXfrm>
        <a:off x="24674" y="1285754"/>
        <a:ext cx="8448539" cy="456092"/>
      </dsp:txXfrm>
    </dsp:sp>
    <dsp:sp modelId="{D0D3A432-9469-4304-85F4-B5FF2C7ED944}">
      <dsp:nvSpPr>
        <dsp:cNvPr id="0" name=""/>
        <dsp:cNvSpPr/>
      </dsp:nvSpPr>
      <dsp:spPr>
        <a:xfrm>
          <a:off x="0" y="18442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4. "Развитие образования в городском округе "поселок Палана"</a:t>
          </a:r>
          <a:endParaRPr lang="ru-RU" sz="1150" i="0" kern="1200" dirty="0"/>
        </a:p>
      </dsp:txBody>
      <dsp:txXfrm>
        <a:off x="24674" y="1868954"/>
        <a:ext cx="8448539" cy="456092"/>
      </dsp:txXfrm>
    </dsp:sp>
    <dsp:sp modelId="{D041D8D9-B0F5-4568-90EE-0023016133AA}">
      <dsp:nvSpPr>
        <dsp:cNvPr id="0" name=""/>
        <dsp:cNvSpPr/>
      </dsp:nvSpPr>
      <dsp:spPr>
        <a:xfrm>
          <a:off x="0" y="24274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5."Профилактика правонарушений и преступлений на территории городского округа "поселок Палана" </a:t>
          </a:r>
          <a:endParaRPr lang="ru-RU" sz="1150" i="0" kern="1200" dirty="0"/>
        </a:p>
      </dsp:txBody>
      <dsp:txXfrm>
        <a:off x="24674" y="2452154"/>
        <a:ext cx="8448539" cy="456092"/>
      </dsp:txXfrm>
    </dsp:sp>
    <dsp:sp modelId="{64088C09-BA94-4FD7-A09E-2FCB78E92BD4}">
      <dsp:nvSpPr>
        <dsp:cNvPr id="0" name=""/>
        <dsp:cNvSpPr/>
      </dsp:nvSpPr>
      <dsp:spPr>
        <a:xfrm>
          <a:off x="0" y="30106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6. "Повышение безопасности дорожного движения на территории городского округа "поселок Палана"</a:t>
          </a:r>
          <a:endParaRPr lang="ru-RU" sz="1150" b="1" i="0" kern="1200" dirty="0"/>
        </a:p>
      </dsp:txBody>
      <dsp:txXfrm>
        <a:off x="24674" y="3035354"/>
        <a:ext cx="8448539" cy="456092"/>
      </dsp:txXfrm>
    </dsp:sp>
    <dsp:sp modelId="{CFC7FFBC-B114-4EA7-AA57-71677587D468}">
      <dsp:nvSpPr>
        <dsp:cNvPr id="0" name=""/>
        <dsp:cNvSpPr/>
      </dsp:nvSpPr>
      <dsp:spPr>
        <a:xfrm>
          <a:off x="0" y="35938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7." Развитие малого и среднего предпринимательства на территории городского округа "поселок Палана"</a:t>
          </a:r>
          <a:endParaRPr lang="ru-RU" sz="1150" i="0" kern="1200" dirty="0"/>
        </a:p>
      </dsp:txBody>
      <dsp:txXfrm>
        <a:off x="24674" y="3618554"/>
        <a:ext cx="8448539" cy="456092"/>
      </dsp:txXfrm>
    </dsp:sp>
    <dsp:sp modelId="{6B79ECC9-2DBD-485B-85DA-3A29F3059254}">
      <dsp:nvSpPr>
        <dsp:cNvPr id="0" name=""/>
        <dsp:cNvSpPr/>
      </dsp:nvSpPr>
      <dsp:spPr>
        <a:xfrm>
          <a:off x="0" y="41770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8."Энергоэффективность, развитие энергетики и коммунального хозяйства, обеспечение жителей городского округа "поселок Палана" коммунальными услугами и услугами по благоустройству территории"</a:t>
          </a:r>
          <a:endParaRPr lang="ru-RU" sz="1150" i="0" kern="1200" dirty="0"/>
        </a:p>
      </dsp:txBody>
      <dsp:txXfrm>
        <a:off x="24674" y="4201754"/>
        <a:ext cx="8448539" cy="456092"/>
      </dsp:txXfrm>
    </dsp:sp>
    <dsp:sp modelId="{02CB8F72-F6FE-45DA-B5E2-7D2AEFE3C83F}">
      <dsp:nvSpPr>
        <dsp:cNvPr id="0" name=""/>
        <dsp:cNvSpPr/>
      </dsp:nvSpPr>
      <dsp:spPr>
        <a:xfrm>
          <a:off x="0" y="47602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9. "Устойчивое развитие коренных малочисленных народов Севера, Сибири и Дальнего Востока, проживающих в городском округе "поселок Палана"</a:t>
          </a:r>
          <a:endParaRPr lang="ru-RU" sz="1150" i="0" kern="1200" dirty="0"/>
        </a:p>
      </dsp:txBody>
      <dsp:txXfrm>
        <a:off x="24674" y="4784954"/>
        <a:ext cx="8448539" cy="456092"/>
      </dsp:txXfrm>
    </dsp:sp>
    <dsp:sp modelId="{40C48347-C2FD-4646-A11A-D8DE4B341264}">
      <dsp:nvSpPr>
        <dsp:cNvPr id="0" name=""/>
        <dsp:cNvSpPr/>
      </dsp:nvSpPr>
      <dsp:spPr>
        <a:xfrm>
          <a:off x="0" y="53434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10"Совершенствование управления муниципальным имуществом городского округа "поселок Палана"</a:t>
          </a:r>
          <a:endParaRPr lang="ru-RU" sz="1150" i="0" kern="1200" dirty="0"/>
        </a:p>
      </dsp:txBody>
      <dsp:txXfrm>
        <a:off x="24674" y="5368154"/>
        <a:ext cx="8448539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3A6EC-6A4A-4CFF-A25C-AAD6C54440BF}">
      <dsp:nvSpPr>
        <dsp:cNvPr id="0" name=""/>
        <dsp:cNvSpPr/>
      </dsp:nvSpPr>
      <dsp:spPr>
        <a:xfrm>
          <a:off x="0" y="6557"/>
          <a:ext cx="856932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Перечень муниципальных программ городского округа  «поселок Палана»</a:t>
          </a:r>
          <a:endParaRPr lang="ru-RU" sz="1600" kern="1200" dirty="0"/>
        </a:p>
      </dsp:txBody>
      <dsp:txXfrm>
        <a:off x="18734" y="25291"/>
        <a:ext cx="8531857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BEACC-31AB-450E-9C24-7114E4BED80E}">
      <dsp:nvSpPr>
        <dsp:cNvPr id="0" name=""/>
        <dsp:cNvSpPr/>
      </dsp:nvSpPr>
      <dsp:spPr>
        <a:xfrm>
          <a:off x="0" y="94679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11. "Формирование комфортной городской среды в городском округе "поселок Палана"</a:t>
          </a:r>
          <a:endParaRPr lang="ru-RU" sz="1150" i="0" kern="1200" dirty="0"/>
        </a:p>
      </dsp:txBody>
      <dsp:txXfrm>
        <a:off x="24674" y="119353"/>
        <a:ext cx="8448539" cy="456092"/>
      </dsp:txXfrm>
    </dsp:sp>
    <dsp:sp modelId="{12514E0F-97B2-4079-B708-829CB141668B}">
      <dsp:nvSpPr>
        <dsp:cNvPr id="0" name=""/>
        <dsp:cNvSpPr/>
      </dsp:nvSpPr>
      <dsp:spPr>
        <a:xfrm>
          <a:off x="0" y="677879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12. "Безопасность городского округа "поселок Палана"</a:t>
          </a:r>
          <a:endParaRPr lang="ru-RU" sz="1150" i="0" kern="1200" dirty="0"/>
        </a:p>
      </dsp:txBody>
      <dsp:txXfrm>
        <a:off x="24674" y="702553"/>
        <a:ext cx="8448539" cy="456092"/>
      </dsp:txXfrm>
    </dsp:sp>
    <dsp:sp modelId="{66C17B35-931D-4AE5-B59A-E67724604723}">
      <dsp:nvSpPr>
        <dsp:cNvPr id="0" name=""/>
        <dsp:cNvSpPr/>
      </dsp:nvSpPr>
      <dsp:spPr>
        <a:xfrm>
          <a:off x="0" y="12610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13."Обеспечение доступным и комфортным жильем и коммунальными услугами населения городского округа "поселок Палана»</a:t>
          </a:r>
          <a:endParaRPr lang="ru-RU" sz="1150" i="0" kern="1200" dirty="0"/>
        </a:p>
      </dsp:txBody>
      <dsp:txXfrm>
        <a:off x="24674" y="1285754"/>
        <a:ext cx="8448539" cy="456092"/>
      </dsp:txXfrm>
    </dsp:sp>
    <dsp:sp modelId="{82D29392-8506-431C-9408-AD1639806790}">
      <dsp:nvSpPr>
        <dsp:cNvPr id="0" name=""/>
        <dsp:cNvSpPr/>
      </dsp:nvSpPr>
      <dsp:spPr>
        <a:xfrm>
          <a:off x="0" y="18442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/>
            <a:t>14. "Поддержка социально ориентированных некоммерческих организаций в городском округе "поселок Палана"</a:t>
          </a:r>
          <a:endParaRPr lang="ru-RU" sz="1150" i="0" kern="1200" dirty="0"/>
        </a:p>
      </dsp:txBody>
      <dsp:txXfrm>
        <a:off x="24674" y="1868954"/>
        <a:ext cx="8448539" cy="456092"/>
      </dsp:txXfrm>
    </dsp:sp>
    <dsp:sp modelId="{CE8DB7DE-E450-4FDE-8D75-371060513DE0}">
      <dsp:nvSpPr>
        <dsp:cNvPr id="0" name=""/>
        <dsp:cNvSpPr/>
      </dsp:nvSpPr>
      <dsp:spPr>
        <a:xfrm>
          <a:off x="0" y="24274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15."Обеспечение жильем молодых семей в городском округе "поселок Палана"</a:t>
          </a:r>
          <a:endParaRPr lang="ru-RU" sz="1150" b="1" kern="1200" dirty="0"/>
        </a:p>
      </dsp:txBody>
      <dsp:txXfrm>
        <a:off x="24674" y="2452154"/>
        <a:ext cx="8448539" cy="456092"/>
      </dsp:txXfrm>
    </dsp:sp>
    <dsp:sp modelId="{C2FD6B97-CC1B-4338-BAC4-6281F23C645E}">
      <dsp:nvSpPr>
        <dsp:cNvPr id="0" name=""/>
        <dsp:cNvSpPr/>
      </dsp:nvSpPr>
      <dsp:spPr>
        <a:xfrm>
          <a:off x="0" y="30106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16."Развитие хлебопекарного производства на территории городского округа "поселок Палана"</a:t>
          </a:r>
        </a:p>
      </dsp:txBody>
      <dsp:txXfrm>
        <a:off x="24674" y="3035354"/>
        <a:ext cx="8448539" cy="456092"/>
      </dsp:txXfrm>
    </dsp:sp>
    <dsp:sp modelId="{8C1C2102-CC51-4DB8-A12F-BA5500C6BB29}">
      <dsp:nvSpPr>
        <dsp:cNvPr id="0" name=""/>
        <dsp:cNvSpPr/>
      </dsp:nvSpPr>
      <dsp:spPr>
        <a:xfrm>
          <a:off x="0" y="35938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17.«Развитие сельского хозяйства в городском  округе "поселок Палана"</a:t>
          </a:r>
        </a:p>
      </dsp:txBody>
      <dsp:txXfrm>
        <a:off x="24674" y="3618554"/>
        <a:ext cx="8448539" cy="456092"/>
      </dsp:txXfrm>
    </dsp:sp>
    <dsp:sp modelId="{A00611FA-CF95-4325-9BB5-B983E383643C}">
      <dsp:nvSpPr>
        <dsp:cNvPr id="0" name=""/>
        <dsp:cNvSpPr/>
      </dsp:nvSpPr>
      <dsp:spPr>
        <a:xfrm>
          <a:off x="0" y="41770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18."Развитие информационно-телекоммуникационной инфраструктуры и обеспечение информационной безопасности в городском округе "поселок Палана"</a:t>
          </a:r>
        </a:p>
      </dsp:txBody>
      <dsp:txXfrm>
        <a:off x="24674" y="4201754"/>
        <a:ext cx="8448539" cy="456092"/>
      </dsp:txXfrm>
    </dsp:sp>
    <dsp:sp modelId="{8D34C3D2-F144-4287-9FBD-46E0C2143484}">
      <dsp:nvSpPr>
        <dsp:cNvPr id="0" name=""/>
        <dsp:cNvSpPr/>
      </dsp:nvSpPr>
      <dsp:spPr>
        <a:xfrm>
          <a:off x="0" y="47602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19." Комплексное развитие транспортной инфраструктуры городского округа "поселок Палана"</a:t>
          </a:r>
        </a:p>
      </dsp:txBody>
      <dsp:txXfrm>
        <a:off x="24674" y="4784954"/>
        <a:ext cx="8448539" cy="456092"/>
      </dsp:txXfrm>
    </dsp:sp>
    <dsp:sp modelId="{14EAE800-7BDF-4375-A8B6-7D1F9537ACCE}">
      <dsp:nvSpPr>
        <dsp:cNvPr id="0" name=""/>
        <dsp:cNvSpPr/>
      </dsp:nvSpPr>
      <dsp:spPr>
        <a:xfrm>
          <a:off x="0" y="5343480"/>
          <a:ext cx="8497887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20. Создание и развитие туристской инфраструктуры в городском округе "поселок Палана"</a:t>
          </a:r>
        </a:p>
      </dsp:txBody>
      <dsp:txXfrm>
        <a:off x="24674" y="5368154"/>
        <a:ext cx="8448539" cy="456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3A6EC-6A4A-4CFF-A25C-AAD6C54440BF}">
      <dsp:nvSpPr>
        <dsp:cNvPr id="0" name=""/>
        <dsp:cNvSpPr/>
      </dsp:nvSpPr>
      <dsp:spPr>
        <a:xfrm>
          <a:off x="0" y="6557"/>
          <a:ext cx="856932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Перечень муниципальных программ городского округа  «поселок Палана»</a:t>
          </a:r>
          <a:endParaRPr lang="ru-RU" sz="1600" kern="1200" dirty="0"/>
        </a:p>
      </dsp:txBody>
      <dsp:txXfrm>
        <a:off x="18734" y="25291"/>
        <a:ext cx="8531857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B6188-5943-41C5-8E5F-75D215D7F49F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517 528,24527</a:t>
          </a:r>
          <a:endParaRPr lang="ru-RU" sz="1800" kern="1200" dirty="0"/>
        </a:p>
      </dsp:txBody>
      <dsp:txXfrm>
        <a:off x="2153920" y="477519"/>
        <a:ext cx="1788160" cy="1097280"/>
      </dsp:txXfrm>
    </dsp:sp>
    <dsp:sp modelId="{67A9F7D4-CE75-43A3-9666-39E0A8DD71B9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Дефицит бюджета             0,00000</a:t>
          </a:r>
          <a:endParaRPr lang="ru-RU" sz="1800" kern="1200" dirty="0"/>
        </a:p>
      </dsp:txBody>
      <dsp:txXfrm>
        <a:off x="3454400" y="2204719"/>
        <a:ext cx="1463040" cy="1341120"/>
      </dsp:txXfrm>
    </dsp:sp>
    <dsp:sp modelId="{4391CA5E-373A-4A65-B887-82CB16F7A4D0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 бюджета                517528,24527</a:t>
          </a:r>
          <a:endParaRPr lang="ru-RU" sz="1800" kern="1200" dirty="0"/>
        </a:p>
      </dsp:txBody>
      <dsp:txXfrm>
        <a:off x="1178560" y="2204719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0.2702</cdr:x>
      <cdr:y>0.30677</cdr:y>
    </cdr:from>
    <cdr:to>
      <cdr:x>0.3037</cdr:x>
      <cdr:y>0.33049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232249" y="1440160"/>
          <a:ext cx="231656" cy="1439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0.29124</cdr:x>
      <cdr:y>0.14495</cdr:y>
    </cdr:from>
    <cdr:to>
      <cdr:x>0.29174</cdr:x>
      <cdr:y>0.14518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2592289" y="288032"/>
          <a:ext cx="308875" cy="1440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3D93FF4-4E9C-4823-967D-55DD2F9ACCE7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AF6C067-20AA-48DA-BFF5-BE21DE174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8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11A7D51-4B5E-46DD-8F60-BBFB321B10E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FB4752-6155-48BE-9157-9AE3CE3F3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05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45D10-11A2-474F-AFA4-FEEFF5F40629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4DD1E2-01C2-4C88-8891-930D7FEF9820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7F1AE6-92E7-48B1-BE97-A602FD565FFB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4DD1E2-01C2-4C88-8891-930D7FEF9820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BF61E9E-6B50-4F7A-8AAB-662ED797F4D6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96A6-C497-4DD3-81E3-AF4FC302D20F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E14B-E364-4C03-BC95-A347A7E7A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DE64-224D-4F53-B19D-3B3CA0BEEC65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214AC-8FAF-45D8-A17F-0EDF369A6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8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395B-D401-44C3-85FC-CF8FC915836E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DE38-99EE-4F49-BCD7-2B9A5CE2A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2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04447D8-8012-4B45-9403-EED349E53647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034B13B-F9FA-4B88-A87C-889F36F56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1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A5BD4C6-2D4B-4B78-81CC-DC149D665CF2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0C01DA3-1AC0-43DB-BD73-215A353C0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11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B54A4E0-4309-4188-BB99-88CA96C54701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311F6AA-FF06-4397-9E41-2A7FE5013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8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29D33A0-EC78-48F6-B5C2-6E64B1E91FCF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D9C41D6-F91D-409D-B212-F6A54A501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4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6175627-AD96-4251-91FB-BF4020B8DF92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ADF21CC-40C9-4BF3-9D58-A2226C81A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4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7A5E38-8DB4-44AB-B5F7-88EDA6F7BA03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25915FA-D185-457B-87F1-4BC3E517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01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6"/>
          <p:cNvGraphicFramePr>
            <a:graphicFrameLocks noGrp="1"/>
          </p:cNvGraphicFramePr>
          <p:nvPr/>
        </p:nvGraphicFramePr>
        <p:xfrm>
          <a:off x="1144588" y="2111375"/>
          <a:ext cx="6921500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465712-4BF6-4E8B-93CE-A2D8064CDF45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2E8B1-DDD2-4404-A3E4-123E7E26B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3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ACDFA78-CB74-4629-850B-4C6794CE4B91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F53FBF0-E10F-4C21-9830-D1DB68BBF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6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2318C-76FE-4700-92D9-854569DB5DED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EBB3-7FF0-47D8-8646-32D0AD6DE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7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DB92E51-4E61-4967-9FA8-45906CF5A777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4055C2F-4113-42A7-9B42-AD8347B70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86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F042D9D-33A1-4244-BE04-52483C1BAB62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7A5338E-0970-4621-8814-797B41343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9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2ACE6AA-B9F4-4246-855A-0512C8791008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6E17B07-30A1-40B1-87FA-A4C22DF67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01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64B0C-1AB1-4A3C-BE0F-72258773D77A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F38F6-EB48-4C02-A444-A3AC9C760B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ECE5E-BAB2-4C8B-AA34-47FE630D3453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60342-1FC8-404C-AE25-9835498D07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1746B-507C-488A-BB26-004025F6CFFF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435BF-59B4-41F9-B2F6-9A3932211E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A7801-5037-41CC-B39B-4C285C465372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DA029-BAD1-4815-974E-F3D38B7F4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0D7F0-ECE5-42B7-AFED-F6790349379F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DE159-C89E-4D3E-809E-D3D7DFE7FC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419E5-746D-4965-A556-0628853110F2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227E4-23E1-4F03-B4C9-71572A8192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67C2-D44F-4EC3-ABD6-87A316D36A63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AE7B0-A94A-422D-B745-2434A2F68B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5736-24E7-48A1-8B3E-BD3B9A2744FF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54EE-F39C-4351-8210-EBE8BA069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71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879FB-5960-4728-B766-8643D9302021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438D8-39BF-40C6-B479-A503D0C5C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D0D1F-8F6E-47B2-95E9-7022C323BC3E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8857-C062-4F89-8497-173D2B5FD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C7589-A24C-4E64-ACD8-F137229C3D9C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72EA1-992D-408E-9369-66E6D92B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56BE6-8051-4C31-81D8-32F764B0E780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D192B-C9E6-4244-812F-ADAB51F39F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0848-20D2-427C-8CF2-82C3E1F37697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AB30-B3F4-47DE-9E08-9DD1D635D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5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8E05-B94A-4470-A9EF-CAA702EA5381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D4E9E-A77C-42E9-B16B-F8CC502AA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1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A56A-A448-4342-BE1A-0D0E5AE88D0E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4B39-6B88-4BA2-8A37-8B9DF531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5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93FF-FF1D-4BD3-AD70-B883DADA0AAE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014C-74E3-4963-AF06-34DF93969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0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FCDB-480A-4F57-BBAA-C6B4E932DE89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6F3B-1ECE-4CCB-8B46-9E46D4A60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8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3C98-58F4-4D58-AA27-5D01821B1841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F2F6-0EE5-43A3-867A-86A881EEC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9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1D2D414-0097-48E4-9274-C0E6ED35F349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FC41754-4610-42EC-8410-ABDA8B17D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56C7AA"/>
              </a:buClr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BC00925-1F7F-4133-A8DD-287C52D589AB}" type="datetime1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56C7AA"/>
              </a:buClr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56C7AA"/>
              </a:buClr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140845D-00A6-40E3-90BD-639C7125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D2D414-0097-48E4-9274-C0E6ED35F349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C41754-4610-42EC-8410-ABDA8B17DE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55650" y="2060575"/>
            <a:ext cx="7561263" cy="3600450"/>
          </a:xfrm>
          <a:prstGeom prst="rect">
            <a:avLst/>
          </a:prstGeom>
          <a:solidFill>
            <a:schemeClr val="accent2">
              <a:alpha val="42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550" y="908050"/>
            <a:ext cx="7772400" cy="428625"/>
          </a:xfrm>
        </p:spPr>
        <p:txBody>
          <a:bodyPr anchor="b">
            <a:normAutofit/>
          </a:bodyPr>
          <a:lstStyle/>
          <a:p>
            <a:pPr algn="l" eaLnBrk="1" hangingPunct="1">
              <a:defRPr/>
            </a:pPr>
            <a:r>
              <a:rPr lang="ru-RU" sz="1400" i="1" dirty="0" smtClean="0">
                <a:latin typeface="Arial" charset="0"/>
              </a:rPr>
              <a:t>Финансовое управление администрации городского округа «поселок Палана»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8313" y="2276475"/>
            <a:ext cx="7978775" cy="2016125"/>
          </a:xfrm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71001"/>
                  </a:srgbClr>
                </a:solidFill>
              </a14:hiddenFill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БЮДЖЕТ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ГОРОДСКОГО ОКРУГА </a:t>
            </a:r>
            <a:b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«ПОСЕЛОК ПАЛАНА»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</a:rPr>
              <a:t>НА 2020 ГОД И НА ПЛАНОВЫЙ ПЕРИОД 2021-2022 ГОДОВ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1101366"/>
              </p:ext>
            </p:extLst>
          </p:nvPr>
        </p:nvGraphicFramePr>
        <p:xfrm>
          <a:off x="250825" y="725488"/>
          <a:ext cx="8497888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388" y="101600"/>
          <a:ext cx="8569325" cy="39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890587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latin typeface="Times New Roman" pitchFamily="18" charset="0"/>
              </a:rPr>
              <a:t>Структура расходов бюджета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городского округа «поселок Палана» в 2019-2020 годах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по разделам классификации  расходов бюджета</a:t>
            </a:r>
            <a:endParaRPr lang="ru-RU" sz="2000" i="1" dirty="0" smtClean="0">
              <a:latin typeface="Times New Roman" pitchFamily="18" charset="0"/>
            </a:endParaRPr>
          </a:p>
        </p:txBody>
      </p:sp>
      <p:graphicFrame>
        <p:nvGraphicFramePr>
          <p:cNvPr id="3" name="Объект 1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461124"/>
              </p:ext>
            </p:extLst>
          </p:nvPr>
        </p:nvGraphicFramePr>
        <p:xfrm>
          <a:off x="611560" y="1124744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 flipV="1">
            <a:off x="7837488" y="-3413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95400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latin typeface="Times New Roman" pitchFamily="18" charset="0"/>
              </a:rPr>
              <a:t>Структура расходов бюджета городского округа «поселок Палана» на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2020 год по разделам классификации 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расходов бюджетов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47501"/>
              </p:ext>
            </p:extLst>
          </p:nvPr>
        </p:nvGraphicFramePr>
        <p:xfrm>
          <a:off x="250825" y="1700213"/>
          <a:ext cx="8016875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Лист" r:id="rId4" imgW="9315534" imgH="6172200" progId="Excel.Sheet.8">
                  <p:embed/>
                </p:oleObj>
              </mc:Choice>
              <mc:Fallback>
                <p:oleObj name="Лист" r:id="rId4" imgW="9315534" imgH="6172200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8016875" cy="4908550"/>
                      </a:xfrm>
                      <a:prstGeom prst="rect">
                        <a:avLst/>
                      </a:prstGeom>
                      <a:solidFill>
                        <a:srgbClr val="CCFFFF">
                          <a:alpha val="30196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latin typeface="Times New Roman" pitchFamily="18" charset="0"/>
              </a:rPr>
              <a:t>Расходы городского округа «поселок Палана» на социально-культурную сферу в 2020 г.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effectLst/>
                <a:latin typeface="Times New Roman" pitchFamily="18" charset="0"/>
              </a:rPr>
              <a:t>						</a:t>
            </a:r>
            <a:r>
              <a:rPr lang="ru-RU" sz="1600" i="1" dirty="0" smtClean="0">
                <a:effectLst/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0017680"/>
              </p:ext>
            </p:extLst>
          </p:nvPr>
        </p:nvGraphicFramePr>
        <p:xfrm>
          <a:off x="1390650" y="1879600"/>
          <a:ext cx="600075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32503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7790" y="764704"/>
            <a:ext cx="594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a typeface="Tahoma" pitchFamily="34" charset="0"/>
                <a:cs typeface="Tahoma" pitchFamily="34" charset="0"/>
              </a:rPr>
              <a:t>СБАЛАНСИРОВАННОСТЬ</a:t>
            </a:r>
            <a:r>
              <a:rPr lang="ru-RU" dirty="0" smtClean="0"/>
              <a:t>  </a:t>
            </a:r>
            <a:r>
              <a:rPr lang="ru-RU" sz="2400" dirty="0" smtClean="0"/>
              <a:t>БЮДЖЕТА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20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250825" y="549275"/>
            <a:ext cx="8785225" cy="5543550"/>
          </a:xfrm>
        </p:spPr>
        <p:txBody>
          <a:bodyPr/>
          <a:lstStyle/>
          <a:p>
            <a:pPr eaLnBrk="1" hangingPunct="1"/>
            <a:r>
              <a:rPr lang="ru-RU" b="1" dirty="0" smtClean="0"/>
              <a:t>Бюджет </a:t>
            </a:r>
            <a:r>
              <a:rPr lang="ru-RU" dirty="0" smtClean="0"/>
              <a:t>-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b="1" dirty="0" smtClean="0"/>
              <a:t>Доходы бюджета </a:t>
            </a:r>
            <a:r>
              <a:rPr lang="ru-RU" dirty="0" smtClean="0"/>
              <a:t>- поступающие в бюджет денежные средства (за исключением средств , являющихся источниками финансирования дефицита бюджета) </a:t>
            </a:r>
          </a:p>
          <a:p>
            <a:pPr eaLnBrk="1" hangingPunct="1"/>
            <a:r>
              <a:rPr lang="ru-RU" b="1" dirty="0" smtClean="0"/>
              <a:t>Расходы бюджета </a:t>
            </a:r>
            <a:r>
              <a:rPr lang="ru-RU" dirty="0" smtClean="0"/>
              <a:t>– выплачиваемые из бюджета денежные средства (за исключением средств , являющихся источниками финансирования дефицита бюджета)</a:t>
            </a:r>
          </a:p>
          <a:p>
            <a:pPr eaLnBrk="1" hangingPunct="1"/>
            <a:r>
              <a:rPr lang="ru-RU" b="1" dirty="0" smtClean="0"/>
              <a:t>Дефицит бюджета </a:t>
            </a:r>
            <a:r>
              <a:rPr lang="ru-RU" dirty="0" smtClean="0"/>
              <a:t>– превышение расходов над доходами</a:t>
            </a:r>
          </a:p>
          <a:p>
            <a:pPr eaLnBrk="1" hangingPunct="1"/>
            <a:r>
              <a:rPr lang="ru-RU" b="1" dirty="0" smtClean="0"/>
              <a:t>Профицит бюджета </a:t>
            </a:r>
            <a:r>
              <a:rPr lang="ru-RU" dirty="0" smtClean="0"/>
              <a:t>– превышение доходов над расходами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Основные направления бюджетной политики </a:t>
            </a:r>
            <a:br>
              <a:rPr lang="ru-RU" sz="2800" dirty="0" smtClean="0"/>
            </a:br>
            <a:r>
              <a:rPr lang="ru-RU" sz="2800" dirty="0" smtClean="0"/>
              <a:t>городского округа «поселок Палана»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quarter" idx="13"/>
          </p:nvPr>
        </p:nvSpPr>
        <p:spPr>
          <a:xfrm>
            <a:off x="684213" y="1700213"/>
            <a:ext cx="7848600" cy="453707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1. Обеспечение долгосрочной сбалансированности и устойчивости бюджетной системы городского округа «поселок Палана».</a:t>
            </a:r>
          </a:p>
          <a:p>
            <a:pPr eaLnBrk="1" hangingPunct="1"/>
            <a:r>
              <a:rPr lang="ru-RU" sz="2000" dirty="0" smtClean="0"/>
              <a:t>2. Обеспечение ассигнованиями в полном объеме и финансирование в первоочередном порядке приоритетных расходных обязательств муниципального образования.</a:t>
            </a:r>
          </a:p>
          <a:p>
            <a:pPr eaLnBrk="1" hangingPunct="1"/>
            <a:r>
              <a:rPr lang="ru-RU" sz="2000" dirty="0" smtClean="0"/>
              <a:t>3. Максимальное ограничение принимаемых расходных обязательств, сдерживание роста действующих расходных обязательств.</a:t>
            </a:r>
          </a:p>
          <a:p>
            <a:pPr eaLnBrk="1" hangingPunct="1"/>
            <a:r>
              <a:rPr lang="ru-RU" sz="2000" dirty="0" smtClean="0"/>
              <a:t>4. Развитие  программно-целевых методов управления на местном уровне, обеспечение нацеленности бюджетной системы на достижение запланированных результатов.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7538" y="593725"/>
            <a:ext cx="7929562" cy="949325"/>
          </a:xfrm>
        </p:spPr>
        <p:txBody>
          <a:bodyPr anchor="b">
            <a:noAutofit/>
          </a:bodyPr>
          <a:lstStyle/>
          <a:p>
            <a:pPr eaLnBrk="1" hangingPunct="1">
              <a:lnSpc>
                <a:spcPts val="3900"/>
              </a:lnSpc>
              <a:defRPr/>
            </a:pPr>
            <a:r>
              <a:rPr lang="ru-RU" sz="2000" b="1" i="1" dirty="0" smtClean="0">
                <a:latin typeface="Times New Roman" pitchFamily="18" charset="0"/>
              </a:rPr>
              <a:t>Основные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</a:rPr>
              <a:t>параметры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</a:rPr>
              <a:t>бюджета городского округа 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«поселок Палана»</a:t>
            </a:r>
            <a:r>
              <a:rPr lang="ru-RU" sz="2000" b="1" dirty="0" smtClean="0">
                <a:latin typeface="Times New Roman" pitchFamily="18" charset="0"/>
              </a:rPr>
              <a:t> на </a:t>
            </a:r>
            <a:r>
              <a:rPr lang="ru-RU" sz="2000" b="1" i="1" dirty="0" smtClean="0">
                <a:latin typeface="Times New Roman" pitchFamily="18" charset="0"/>
              </a:rPr>
              <a:t>2020-2022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</a:rPr>
              <a:t>годы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/>
              <a:t>							</a:t>
            </a:r>
            <a:r>
              <a:rPr lang="ru-RU" sz="1400" i="1" dirty="0" smtClean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5225" name="Group 10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1062751"/>
              </p:ext>
            </p:extLst>
          </p:nvPr>
        </p:nvGraphicFramePr>
        <p:xfrm>
          <a:off x="468313" y="1628775"/>
          <a:ext cx="8229600" cy="2606674"/>
        </p:xfrm>
        <a:graphic>
          <a:graphicData uri="http://schemas.openxmlformats.org/drawingml/2006/table">
            <a:tbl>
              <a:tblPr/>
              <a:tblGrid>
                <a:gridCol w="2087562"/>
                <a:gridCol w="1450975"/>
                <a:gridCol w="1543050"/>
                <a:gridCol w="1573213"/>
                <a:gridCol w="1574800"/>
              </a:tblGrid>
              <a:tr h="457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  <a:tr h="77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590 263,16549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517 528,24527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462 360,53858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460 509,39779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94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590 263,16549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517 528,24527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462 360,53858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460 509,39779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7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Дефицит (-)/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профицит (+)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0,000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0,000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0,000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0,000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20713"/>
            <a:ext cx="8208963" cy="1800225"/>
          </a:xfrm>
        </p:spPr>
        <p:txBody>
          <a:bodyPr anchor="b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</a:t>
            </a:r>
            <a:br>
              <a:rPr lang="ru-RU" sz="2000" b="1" dirty="0" smtClean="0"/>
            </a:br>
            <a:r>
              <a:rPr lang="ru-RU" sz="2000" b="1" i="1" dirty="0" smtClean="0">
                <a:latin typeface="Times New Roman" pitchFamily="18" charset="0"/>
              </a:rPr>
              <a:t>Структура доходов бюджета городского округа «поселок Палана»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 в 2018-2022 годах</a:t>
            </a:r>
            <a:r>
              <a:rPr lang="ru-RU" sz="2000" b="1" dirty="0" smtClean="0"/>
              <a:t>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								</a:t>
            </a: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7703725"/>
              </p:ext>
            </p:extLst>
          </p:nvPr>
        </p:nvGraphicFramePr>
        <p:xfrm>
          <a:off x="1092200" y="1730375"/>
          <a:ext cx="6937375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4" name="TextBox 7"/>
          <p:cNvSpPr txBox="1">
            <a:spLocks noChangeArrowheads="1"/>
          </p:cNvSpPr>
          <p:nvPr/>
        </p:nvSpPr>
        <p:spPr bwMode="auto">
          <a:xfrm flipV="1">
            <a:off x="6948488" y="134143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0">
                <a:solidFill>
                  <a:schemeClr val="tx1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854075"/>
            <a:ext cx="8229600" cy="862013"/>
          </a:xfrm>
        </p:spPr>
        <p:txBody>
          <a:bodyPr anchor="b">
            <a:noAutofit/>
          </a:bodyPr>
          <a:lstStyle/>
          <a:p>
            <a:pPr marL="457200" indent="-457200" eaLnBrk="1" hangingPunct="1">
              <a:lnSpc>
                <a:spcPts val="4500"/>
              </a:lnSpc>
              <a:buFontTx/>
              <a:buChar char="•"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latin typeface="Times New Roman" pitchFamily="18" charset="0"/>
              </a:rPr>
              <a:t>Структура доходов бюджета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городского округа «поселок Палана» на 2019 год</a:t>
            </a:r>
            <a:r>
              <a:rPr lang="ru-RU" sz="2000" b="1" dirty="0" smtClean="0"/>
              <a:t> </a:t>
            </a:r>
            <a:r>
              <a:rPr lang="ru-RU" sz="1200" b="1" i="1" dirty="0" smtClean="0">
                <a:latin typeface="Times New Roman" pitchFamily="18" charset="0"/>
              </a:rPr>
              <a:t>(по процентам)</a:t>
            </a: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9027048"/>
              </p:ext>
            </p:extLst>
          </p:nvPr>
        </p:nvGraphicFramePr>
        <p:xfrm>
          <a:off x="899592" y="1916832"/>
          <a:ext cx="795020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74013" y="-7938"/>
            <a:ext cx="19843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endParaRPr lang="ru-RU" sz="1600" smtClean="0">
              <a:solidFill>
                <a:srgbClr val="23427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5475" y="850900"/>
            <a:ext cx="7929563" cy="865188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latin typeface="Times New Roman" pitchFamily="18" charset="0"/>
              </a:rPr>
              <a:t>Структура безвозмездных поступлений бюджета городского округа «поселок Палана» в 2019-2022 годах</a:t>
            </a:r>
            <a:r>
              <a:rPr lang="ru-RU" sz="1200" b="1" i="1" dirty="0" smtClean="0">
                <a:latin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</a:rPr>
              <a:t> 							</a:t>
            </a:r>
            <a:r>
              <a:rPr lang="ru-RU" sz="1400" b="1" i="1" dirty="0" smtClean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17487" name="Group 7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3283386"/>
              </p:ext>
            </p:extLst>
          </p:nvPr>
        </p:nvGraphicFramePr>
        <p:xfrm>
          <a:off x="611188" y="1989138"/>
          <a:ext cx="7675562" cy="3652839"/>
        </p:xfrm>
        <a:graphic>
          <a:graphicData uri="http://schemas.openxmlformats.org/drawingml/2006/table">
            <a:tbl>
              <a:tblPr/>
              <a:tblGrid>
                <a:gridCol w="1546225"/>
                <a:gridCol w="1365250"/>
                <a:gridCol w="1652587"/>
                <a:gridCol w="1509713"/>
                <a:gridCol w="1601787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2022год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62 301,00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94 355,70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73 386,70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73 386,70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223 553,60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102 698,35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69 341,34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68 537,60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201 464,70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213 353,79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212 332,10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211 234,70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487 319,30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410 407,84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355 060,14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353 159,0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20713"/>
            <a:ext cx="8208963" cy="1800225"/>
          </a:xfrm>
        </p:spPr>
        <p:txBody>
          <a:bodyPr anchor="b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</a:t>
            </a:r>
            <a:br>
              <a:rPr lang="ru-RU" sz="2000" b="1" dirty="0" smtClean="0"/>
            </a:br>
            <a:r>
              <a:rPr lang="ru-RU" sz="2000" b="1" i="1" dirty="0" smtClean="0">
                <a:latin typeface="Times New Roman" pitchFamily="18" charset="0"/>
              </a:rPr>
              <a:t>Структура расходов бюджета городского округа «поселок Палана»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 в 2018-2022 годах</a:t>
            </a:r>
            <a:r>
              <a:rPr lang="ru-RU" sz="2000" b="1" dirty="0" smtClean="0"/>
              <a:t>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								</a:t>
            </a: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170751"/>
              </p:ext>
            </p:extLst>
          </p:nvPr>
        </p:nvGraphicFramePr>
        <p:xfrm>
          <a:off x="1092200" y="1730375"/>
          <a:ext cx="6937375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4" name="TextBox 7"/>
          <p:cNvSpPr txBox="1">
            <a:spLocks noChangeArrowheads="1"/>
          </p:cNvSpPr>
          <p:nvPr/>
        </p:nvSpPr>
        <p:spPr bwMode="auto">
          <a:xfrm flipV="1">
            <a:off x="6948488" y="134143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0">
                <a:solidFill>
                  <a:schemeClr val="tx1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71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495089"/>
              </p:ext>
            </p:extLst>
          </p:nvPr>
        </p:nvGraphicFramePr>
        <p:xfrm>
          <a:off x="250825" y="725488"/>
          <a:ext cx="8497888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179388" y="101600"/>
          <a:ext cx="8569325" cy="39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158778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FFFF">
                  <a:alpha val="71001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FFFF">
                  <a:alpha val="71001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Текстура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4751</TotalTime>
  <Words>640</Words>
  <Application>Microsoft Office PowerPoint</Application>
  <PresentationFormat>Экран (4:3)</PresentationFormat>
  <Paragraphs>127</Paragraphs>
  <Slides>14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Текстура</vt:lpstr>
      <vt:lpstr>1_Воздушный поток</vt:lpstr>
      <vt:lpstr>Волна</vt:lpstr>
      <vt:lpstr>Лист</vt:lpstr>
      <vt:lpstr>Финансовое управление администрации городского округа «поселок Палана»</vt:lpstr>
      <vt:lpstr>Презентация PowerPoint</vt:lpstr>
      <vt:lpstr>Основные направления бюджетной политики  городского округа «поселок Палана»</vt:lpstr>
      <vt:lpstr>Основные параметры бюджета городского округа  «поселок Палана» на 2020-2022 годы        тыс. рублей</vt:lpstr>
      <vt:lpstr>                                                                                                                                                                         Структура доходов бюджета городского округа «поселок Палана»  в 2018-2022 годах                                            </vt:lpstr>
      <vt:lpstr>  Структура доходов бюджета городского округа «поселок Палана» на 2019 год (по процентам)</vt:lpstr>
      <vt:lpstr>  Структура безвозмездных поступлений бюджета городского округа «поселок Палана» в 2019-2022 годах         тыс. рублей</vt:lpstr>
      <vt:lpstr>                                                                                                                                                                         Структура расходов бюджета городского округа «поселок Палана»  в 2018-2022 годах                                            </vt:lpstr>
      <vt:lpstr>Презентация PowerPoint</vt:lpstr>
      <vt:lpstr>Презентация PowerPoint</vt:lpstr>
      <vt:lpstr>Структура расходов бюджета городского округа «поселок Палана» в 2019-2020 годах по разделам классификации  расходов бюджета</vt:lpstr>
      <vt:lpstr>Структура расходов бюджета городского округа «поселок Палана» на 2020 год по разделам классификации  расходов бюджетов</vt:lpstr>
      <vt:lpstr>Расходы городского округа «поселок Палана» на социально-культурную сферу в 2020 г.       тыс. рублей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финансов Камчатского края</dc:title>
  <dc:creator>Кушнирук Екатерина Валерьевна</dc:creator>
  <cp:lastModifiedBy>user</cp:lastModifiedBy>
  <cp:revision>290</cp:revision>
  <cp:lastPrinted>2013-10-12T05:23:58Z</cp:lastPrinted>
  <dcterms:created xsi:type="dcterms:W3CDTF">2013-09-30T23:11:49Z</dcterms:created>
  <dcterms:modified xsi:type="dcterms:W3CDTF">2020-05-19T00:27:22Z</dcterms:modified>
</cp:coreProperties>
</file>